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301" r:id="rId5"/>
    <p:sldId id="298" r:id="rId6"/>
    <p:sldId id="293" r:id="rId7"/>
    <p:sldId id="271" r:id="rId8"/>
    <p:sldId id="272" r:id="rId9"/>
    <p:sldId id="294" r:id="rId10"/>
    <p:sldId id="299" r:id="rId11"/>
    <p:sldId id="274" r:id="rId12"/>
    <p:sldId id="302" r:id="rId13"/>
    <p:sldId id="296" r:id="rId14"/>
    <p:sldId id="273" r:id="rId15"/>
    <p:sldId id="260" r:id="rId16"/>
    <p:sldId id="295" r:id="rId17"/>
    <p:sldId id="261" r:id="rId18"/>
    <p:sldId id="300" r:id="rId19"/>
    <p:sldId id="297" r:id="rId20"/>
    <p:sldId id="264" r:id="rId21"/>
    <p:sldId id="268" r:id="rId22"/>
    <p:sldId id="290" r:id="rId23"/>
    <p:sldId id="291" r:id="rId24"/>
    <p:sldId id="26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44" autoAdjust="0"/>
    <p:restoredTop sz="69212" autoAdjust="0"/>
  </p:normalViewPr>
  <p:slideViewPr>
    <p:cSldViewPr snapToGrid="0" snapToObjects="1">
      <p:cViewPr varScale="1">
        <p:scale>
          <a:sx n="47" d="100"/>
          <a:sy n="47" d="100"/>
        </p:scale>
        <p:origin x="1584"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34762E-65D9-4F4B-ABD3-45E4B31D5D3F}" type="datetimeFigureOut">
              <a:rPr lang="en-US" smtClean="0"/>
              <a:t>1/11/2019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7D6F21-990A-43EF-8889-15C1FF30A57F}" type="slidenum">
              <a:rPr lang="en-US" smtClean="0"/>
              <a:t>‹#›</a:t>
            </a:fld>
            <a:endParaRPr lang="en-US"/>
          </a:p>
        </p:txBody>
      </p:sp>
    </p:spTree>
    <p:extLst>
      <p:ext uri="{BB962C8B-B14F-4D97-AF65-F5344CB8AC3E}">
        <p14:creationId xmlns:p14="http://schemas.microsoft.com/office/powerpoint/2010/main" val="1240450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7D6F21-990A-43EF-8889-15C1FF30A57F}" type="slidenum">
              <a:rPr lang="en-US" smtClean="0"/>
              <a:t>1</a:t>
            </a:fld>
            <a:endParaRPr lang="en-US"/>
          </a:p>
        </p:txBody>
      </p:sp>
    </p:spTree>
    <p:extLst>
      <p:ext uri="{BB962C8B-B14F-4D97-AF65-F5344CB8AC3E}">
        <p14:creationId xmlns:p14="http://schemas.microsoft.com/office/powerpoint/2010/main" val="1341778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0FA8DFA6-2681-43A0-9B73-739CFEFC5D73}"/>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3BB8801-F8A8-49B4-989C-A45082C72570}" type="slidenum">
              <a:rPr lang="en-US" altLang="en-US" sz="1200"/>
              <a:pPr/>
              <a:t>7</a:t>
            </a:fld>
            <a:endParaRPr lang="en-US" altLang="en-US" sz="1200"/>
          </a:p>
        </p:txBody>
      </p:sp>
      <p:sp>
        <p:nvSpPr>
          <p:cNvPr id="11267" name="Rectangle 2">
            <a:extLst>
              <a:ext uri="{FF2B5EF4-FFF2-40B4-BE49-F238E27FC236}">
                <a16:creationId xmlns:a16="http://schemas.microsoft.com/office/drawing/2014/main" id="{F05BF1C4-1713-48B9-A573-BD35A3529BDF}"/>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870FF446-835D-40FB-BEF0-25447BDAC418}"/>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847458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A4BC64D7-0BB3-4028-9E62-1329E28C67F2}"/>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27529D-D07C-4E17-8D5F-2F03FEAFCD2F}" type="slidenum">
              <a:rPr lang="en-US" altLang="en-US" sz="1200"/>
              <a:pPr/>
              <a:t>8</a:t>
            </a:fld>
            <a:endParaRPr lang="en-US" altLang="en-US" sz="1200"/>
          </a:p>
        </p:txBody>
      </p:sp>
      <p:sp>
        <p:nvSpPr>
          <p:cNvPr id="13315" name="Rectangle 2">
            <a:extLst>
              <a:ext uri="{FF2B5EF4-FFF2-40B4-BE49-F238E27FC236}">
                <a16:creationId xmlns:a16="http://schemas.microsoft.com/office/drawing/2014/main" id="{2252BA65-2FDC-4C90-8249-9CA696BA899C}"/>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20349D21-9AE3-4AB7-A40D-503D00F2DE93}"/>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623158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4618951" cy="1783495"/>
          </a:xfrm>
        </p:spPr>
        <p:txBody>
          <a:bodyPr>
            <a:normAutofit/>
          </a:bodyPr>
          <a:lstStyle>
            <a:lvl1pPr algn="l">
              <a:defRPr sz="4000"/>
            </a:lvl1pPr>
          </a:lstStyle>
          <a:p>
            <a:r>
              <a:rPr lang="en-US" dirty="0"/>
              <a:t>Click to edit Master title style</a:t>
            </a:r>
          </a:p>
        </p:txBody>
      </p:sp>
      <p:sp>
        <p:nvSpPr>
          <p:cNvPr id="3" name="Subtitle 2"/>
          <p:cNvSpPr>
            <a:spLocks noGrp="1"/>
          </p:cNvSpPr>
          <p:nvPr>
            <p:ph type="subTitle" idx="1"/>
          </p:nvPr>
        </p:nvSpPr>
        <p:spPr>
          <a:xfrm>
            <a:off x="685800" y="4395960"/>
            <a:ext cx="4618951"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288695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3B5441-D9B4-8640-940A-C8FDE5C4BFB2}" type="datetimeFigureOut">
              <a:rPr lang="en-US" smtClean="0"/>
              <a:t>1/11/2019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24AD73-8153-C842-A389-DE8D6C7ECC32}" type="slidenum">
              <a:rPr lang="en-US" smtClean="0"/>
              <a:t>‹#›</a:t>
            </a:fld>
            <a:endParaRPr lang="en-US"/>
          </a:p>
        </p:txBody>
      </p:sp>
    </p:spTree>
    <p:extLst>
      <p:ext uri="{BB962C8B-B14F-4D97-AF65-F5344CB8AC3E}">
        <p14:creationId xmlns:p14="http://schemas.microsoft.com/office/powerpoint/2010/main" val="3909139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3B5441-D9B4-8640-940A-C8FDE5C4BFB2}" type="datetimeFigureOut">
              <a:rPr lang="en-US" smtClean="0"/>
              <a:t>1/11/2019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24AD73-8153-C842-A389-DE8D6C7ECC32}" type="slidenum">
              <a:rPr lang="en-US" smtClean="0"/>
              <a:t>‹#›</a:t>
            </a:fld>
            <a:endParaRPr lang="en-US"/>
          </a:p>
        </p:txBody>
      </p:sp>
    </p:spTree>
    <p:extLst>
      <p:ext uri="{BB962C8B-B14F-4D97-AF65-F5344CB8AC3E}">
        <p14:creationId xmlns:p14="http://schemas.microsoft.com/office/powerpoint/2010/main" val="1603297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8011-1E74-434A-9EEC-7034673DCC2B}"/>
              </a:ext>
            </a:extLst>
          </p:cNvPr>
          <p:cNvSpPr>
            <a:spLocks noGrp="1"/>
          </p:cNvSpPr>
          <p:nvPr>
            <p:ph type="title"/>
          </p:nvPr>
        </p:nvSpPr>
        <p:spPr>
          <a:xfrm>
            <a:off x="1219200" y="419100"/>
            <a:ext cx="77724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224628-58CD-4F3B-A5C9-8892494EEDC7}"/>
              </a:ext>
            </a:extLst>
          </p:cNvPr>
          <p:cNvSpPr>
            <a:spLocks noGrp="1"/>
          </p:cNvSpPr>
          <p:nvPr>
            <p:ph type="body" sz="half" idx="1"/>
          </p:nvPr>
        </p:nvSpPr>
        <p:spPr>
          <a:xfrm>
            <a:off x="1219200" y="20447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a:extLst>
              <a:ext uri="{FF2B5EF4-FFF2-40B4-BE49-F238E27FC236}">
                <a16:creationId xmlns:a16="http://schemas.microsoft.com/office/drawing/2014/main" id="{8D2775E1-D49F-449C-97A0-975450255DF9}"/>
              </a:ext>
            </a:extLst>
          </p:cNvPr>
          <p:cNvSpPr>
            <a:spLocks noGrp="1"/>
          </p:cNvSpPr>
          <p:nvPr>
            <p:ph type="clipArt" sz="half" idx="2"/>
          </p:nvPr>
        </p:nvSpPr>
        <p:spPr>
          <a:xfrm>
            <a:off x="5181600" y="2044700"/>
            <a:ext cx="3810000" cy="4114800"/>
          </a:xfrm>
        </p:spPr>
        <p:txBody>
          <a:bodyPr/>
          <a:lstStyle/>
          <a:p>
            <a:pPr lvl="0"/>
            <a:endParaRPr lang="en-US" noProof="0"/>
          </a:p>
        </p:txBody>
      </p:sp>
      <p:sp>
        <p:nvSpPr>
          <p:cNvPr id="5" name="Rectangle 4">
            <a:extLst>
              <a:ext uri="{FF2B5EF4-FFF2-40B4-BE49-F238E27FC236}">
                <a16:creationId xmlns:a16="http://schemas.microsoft.com/office/drawing/2014/main" id="{D2CC6391-FAD2-40DE-8C48-1AD3362252A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FE26E03-5997-4A55-B251-9E301102C06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CBE4B7A-A945-49B6-8BCE-8350CF42B268}"/>
              </a:ext>
            </a:extLst>
          </p:cNvPr>
          <p:cNvSpPr>
            <a:spLocks noGrp="1" noChangeArrowheads="1"/>
          </p:cNvSpPr>
          <p:nvPr>
            <p:ph type="sldNum" sz="quarter" idx="12"/>
          </p:nvPr>
        </p:nvSpPr>
        <p:spPr>
          <a:ln/>
        </p:spPr>
        <p:txBody>
          <a:bodyPr/>
          <a:lstStyle>
            <a:lvl1pPr>
              <a:defRPr/>
            </a:lvl1pPr>
          </a:lstStyle>
          <a:p>
            <a:pPr>
              <a:defRPr/>
            </a:pPr>
            <a:fld id="{F589CF8F-8926-478F-BA4C-D51130F2E8EF}" type="slidenum">
              <a:rPr lang="en-US" altLang="en-US"/>
              <a:pPr>
                <a:defRPr/>
              </a:pPr>
              <a:t>‹#›</a:t>
            </a:fld>
            <a:endParaRPr lang="en-US" altLang="en-US"/>
          </a:p>
        </p:txBody>
      </p:sp>
    </p:spTree>
    <p:extLst>
      <p:ext uri="{BB962C8B-B14F-4D97-AF65-F5344CB8AC3E}">
        <p14:creationId xmlns:p14="http://schemas.microsoft.com/office/powerpoint/2010/main" val="3906855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VisionCouncil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048130"/>
            <a:ext cx="3453301" cy="467523"/>
          </a:xfrm>
          <a:prstGeom prst="rect">
            <a:avLst/>
          </a:prstGeom>
        </p:spPr>
      </p:pic>
    </p:spTree>
    <p:extLst>
      <p:ext uri="{BB962C8B-B14F-4D97-AF65-F5344CB8AC3E}">
        <p14:creationId xmlns:p14="http://schemas.microsoft.com/office/powerpoint/2010/main" val="79132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descr="VisionCouncil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048130"/>
            <a:ext cx="3453301" cy="467523"/>
          </a:xfrm>
          <a:prstGeom prst="rect">
            <a:avLst/>
          </a:prstGeom>
        </p:spPr>
      </p:pic>
    </p:spTree>
    <p:extLst>
      <p:ext uri="{BB962C8B-B14F-4D97-AF65-F5344CB8AC3E}">
        <p14:creationId xmlns:p14="http://schemas.microsoft.com/office/powerpoint/2010/main" val="935270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39697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39697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VisionCouncil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048130"/>
            <a:ext cx="3453301" cy="467523"/>
          </a:xfrm>
          <a:prstGeom prst="rect">
            <a:avLst/>
          </a:prstGeom>
        </p:spPr>
      </p:pic>
    </p:spTree>
    <p:extLst>
      <p:ext uri="{BB962C8B-B14F-4D97-AF65-F5344CB8AC3E}">
        <p14:creationId xmlns:p14="http://schemas.microsoft.com/office/powerpoint/2010/main" val="148903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4173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7F7F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4173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VisionCouncil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048130"/>
            <a:ext cx="3453301" cy="467523"/>
          </a:xfrm>
          <a:prstGeom prst="rect">
            <a:avLst/>
          </a:prstGeom>
        </p:spPr>
      </p:pic>
    </p:spTree>
    <p:extLst>
      <p:ext uri="{BB962C8B-B14F-4D97-AF65-F5344CB8AC3E}">
        <p14:creationId xmlns:p14="http://schemas.microsoft.com/office/powerpoint/2010/main" val="4150645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descr="VisionCouncil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048130"/>
            <a:ext cx="3453301" cy="467523"/>
          </a:xfrm>
          <a:prstGeom prst="rect">
            <a:avLst/>
          </a:prstGeom>
        </p:spPr>
      </p:pic>
    </p:spTree>
    <p:extLst>
      <p:ext uri="{BB962C8B-B14F-4D97-AF65-F5344CB8AC3E}">
        <p14:creationId xmlns:p14="http://schemas.microsoft.com/office/powerpoint/2010/main" val="961167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VisionCouncil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048130"/>
            <a:ext cx="3453301" cy="467523"/>
          </a:xfrm>
          <a:prstGeom prst="rect">
            <a:avLst/>
          </a:prstGeom>
        </p:spPr>
      </p:pic>
    </p:spTree>
    <p:extLst>
      <p:ext uri="{BB962C8B-B14F-4D97-AF65-F5344CB8AC3E}">
        <p14:creationId xmlns:p14="http://schemas.microsoft.com/office/powerpoint/2010/main" val="1560173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53B5441-D9B4-8640-940A-C8FDE5C4BFB2}" type="datetimeFigureOut">
              <a:rPr lang="en-US" smtClean="0"/>
              <a:t>1/11/2019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C24AD73-8153-C842-A389-DE8D6C7ECC32}" type="slidenum">
              <a:rPr lang="en-US" smtClean="0"/>
              <a:t>‹#›</a:t>
            </a:fld>
            <a:endParaRPr lang="en-US"/>
          </a:p>
        </p:txBody>
      </p:sp>
    </p:spTree>
    <p:extLst>
      <p:ext uri="{BB962C8B-B14F-4D97-AF65-F5344CB8AC3E}">
        <p14:creationId xmlns:p14="http://schemas.microsoft.com/office/powerpoint/2010/main" val="1580600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53B5441-D9B4-8640-940A-C8FDE5C4BFB2}" type="datetimeFigureOut">
              <a:rPr lang="en-US" smtClean="0"/>
              <a:t>1/11/2019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C24AD73-8153-C842-A389-DE8D6C7ECC32}" type="slidenum">
              <a:rPr lang="en-US" smtClean="0"/>
              <a:t>‹#›</a:t>
            </a:fld>
            <a:endParaRPr lang="en-US"/>
          </a:p>
        </p:txBody>
      </p:sp>
    </p:spTree>
    <p:extLst>
      <p:ext uri="{BB962C8B-B14F-4D97-AF65-F5344CB8AC3E}">
        <p14:creationId xmlns:p14="http://schemas.microsoft.com/office/powerpoint/2010/main" val="2810020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2794"/>
            <a:ext cx="8229600" cy="82722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36787"/>
            <a:ext cx="8229600" cy="423316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flipV="1">
            <a:off x="1" y="6746599"/>
            <a:ext cx="9144000" cy="122539"/>
          </a:xfrm>
          <a:prstGeom prst="rect">
            <a:avLst/>
          </a:prstGeom>
          <a:gradFill flip="none" rotWithShape="1">
            <a:gsLst>
              <a:gs pos="0">
                <a:schemeClr val="accent6"/>
              </a:gs>
              <a:gs pos="100000">
                <a:schemeClr val="bg1">
                  <a:lumMod val="6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5849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3200" b="1" kern="1200">
          <a:solidFill>
            <a:schemeClr val="accent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chemeClr val="tx1">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6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F2C5D-2235-4448-AE67-6D2B10868FB4}"/>
              </a:ext>
            </a:extLst>
          </p:cNvPr>
          <p:cNvSpPr>
            <a:spLocks noGrp="1"/>
          </p:cNvSpPr>
          <p:nvPr>
            <p:ph type="ctrTitle"/>
          </p:nvPr>
        </p:nvSpPr>
        <p:spPr/>
        <p:txBody>
          <a:bodyPr/>
          <a:lstStyle/>
          <a:p>
            <a:r>
              <a:rPr lang="en-US" dirty="0"/>
              <a:t>Lock Out</a:t>
            </a:r>
            <a:br>
              <a:rPr lang="en-US" dirty="0"/>
            </a:br>
            <a:r>
              <a:rPr lang="en-US" dirty="0"/>
              <a:t>Tag Out</a:t>
            </a:r>
          </a:p>
        </p:txBody>
      </p:sp>
      <p:sp>
        <p:nvSpPr>
          <p:cNvPr id="3" name="Subtitle 2">
            <a:extLst>
              <a:ext uri="{FF2B5EF4-FFF2-40B4-BE49-F238E27FC236}">
                <a16:creationId xmlns:a16="http://schemas.microsoft.com/office/drawing/2014/main" id="{C6D6D7AC-535B-4214-9A19-17A11ED3852D}"/>
              </a:ext>
            </a:extLst>
          </p:cNvPr>
          <p:cNvSpPr>
            <a:spLocks noGrp="1"/>
          </p:cNvSpPr>
          <p:nvPr>
            <p:ph type="subTitle" idx="1"/>
          </p:nvPr>
        </p:nvSpPr>
        <p:spPr/>
        <p:txBody>
          <a:bodyPr/>
          <a:lstStyle/>
          <a:p>
            <a:endParaRPr lang="en-US" dirty="0"/>
          </a:p>
        </p:txBody>
      </p:sp>
      <p:pic>
        <p:nvPicPr>
          <p:cNvPr id="4" name="Picture 3" descr="EyewearJumble_5480.jpg">
            <a:extLst>
              <a:ext uri="{FF2B5EF4-FFF2-40B4-BE49-F238E27FC236}">
                <a16:creationId xmlns:a16="http://schemas.microsoft.com/office/drawing/2014/main" id="{E6119A8B-5A2E-4B77-BE22-1A06129BBEAC}"/>
              </a:ext>
            </a:extLst>
          </p:cNvPr>
          <p:cNvPicPr>
            <a:picLocks noChangeAspect="1"/>
          </p:cNvPicPr>
          <p:nvPr/>
        </p:nvPicPr>
        <p:blipFill rotWithShape="1">
          <a:blip r:embed="rId3">
            <a:extLst>
              <a:ext uri="{28A0092B-C50C-407E-A947-70E740481C1C}">
                <a14:useLocalDpi xmlns:a14="http://schemas.microsoft.com/office/drawing/2010/main" val="0"/>
              </a:ext>
            </a:extLst>
          </a:blip>
          <a:srcRect r="59302" b="1689"/>
          <a:stretch/>
        </p:blipFill>
        <p:spPr>
          <a:xfrm>
            <a:off x="3209637" y="417316"/>
            <a:ext cx="5942060" cy="6325229"/>
          </a:xfrm>
          <a:prstGeom prst="rect">
            <a:avLst/>
          </a:prstGeom>
        </p:spPr>
      </p:pic>
      <p:pic>
        <p:nvPicPr>
          <p:cNvPr id="5" name="Picture 4" descr="VisionCouncil_4c.eps">
            <a:extLst>
              <a:ext uri="{FF2B5EF4-FFF2-40B4-BE49-F238E27FC236}">
                <a16:creationId xmlns:a16="http://schemas.microsoft.com/office/drawing/2014/main" id="{37000F89-0321-4832-A22E-084B6BD75F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500" y="1410483"/>
            <a:ext cx="4111859" cy="556681"/>
          </a:xfrm>
          <a:prstGeom prst="rect">
            <a:avLst/>
          </a:prstGeom>
        </p:spPr>
      </p:pic>
    </p:spTree>
    <p:extLst>
      <p:ext uri="{BB962C8B-B14F-4D97-AF65-F5344CB8AC3E}">
        <p14:creationId xmlns:p14="http://schemas.microsoft.com/office/powerpoint/2010/main" val="613084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57E5AFA1-BECF-4B79-AEEA-D0EA66ED71F0}"/>
              </a:ext>
            </a:extLst>
          </p:cNvPr>
          <p:cNvSpPr>
            <a:spLocks noGrp="1" noChangeArrowheads="1"/>
          </p:cNvSpPr>
          <p:nvPr>
            <p:ph type="title"/>
          </p:nvPr>
        </p:nvSpPr>
        <p:spPr/>
        <p:txBody>
          <a:bodyPr>
            <a:normAutofit fontScale="90000"/>
          </a:bodyPr>
          <a:lstStyle/>
          <a:p>
            <a:pPr>
              <a:defRPr/>
            </a:pPr>
            <a:r>
              <a:rPr lang="en-US" altLang="en-US" sz="4000"/>
              <a:t>ENERGY CONTROL PROCEDURES Cont.</a:t>
            </a:r>
          </a:p>
        </p:txBody>
      </p:sp>
      <p:sp>
        <p:nvSpPr>
          <p:cNvPr id="68611" name="Rectangle 3">
            <a:extLst>
              <a:ext uri="{FF2B5EF4-FFF2-40B4-BE49-F238E27FC236}">
                <a16:creationId xmlns:a16="http://schemas.microsoft.com/office/drawing/2014/main" id="{9C816EE9-8B81-4D5C-8F93-FE83C69EF6EB}"/>
              </a:ext>
            </a:extLst>
          </p:cNvPr>
          <p:cNvSpPr>
            <a:spLocks noGrp="1" noChangeArrowheads="1"/>
          </p:cNvSpPr>
          <p:nvPr>
            <p:ph type="body" idx="1"/>
          </p:nvPr>
        </p:nvSpPr>
        <p:spPr/>
        <p:txBody>
          <a:bodyPr/>
          <a:lstStyle/>
          <a:p>
            <a:pPr>
              <a:defRPr/>
            </a:pPr>
            <a:r>
              <a:rPr lang="en-US" altLang="en-US" dirty="0"/>
              <a:t>Stored energy sources, following the placement of lockout or tagout devices, shall be restrained, disconnected, relieved, and otherwise rendered safe</a:t>
            </a:r>
          </a:p>
        </p:txBody>
      </p:sp>
    </p:spTree>
    <p:extLst>
      <p:ext uri="{BB962C8B-B14F-4D97-AF65-F5344CB8AC3E}">
        <p14:creationId xmlns:p14="http://schemas.microsoft.com/office/powerpoint/2010/main" val="2611600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CACAEED-9FB8-4B4D-BC01-0D0BBFD4CEBD}"/>
              </a:ext>
            </a:extLst>
          </p:cNvPr>
          <p:cNvSpPr>
            <a:spLocks noGrp="1" noChangeArrowheads="1"/>
          </p:cNvSpPr>
          <p:nvPr>
            <p:ph type="title"/>
          </p:nvPr>
        </p:nvSpPr>
        <p:spPr/>
        <p:txBody>
          <a:bodyPr/>
          <a:lstStyle/>
          <a:p>
            <a:pPr>
              <a:defRPr/>
            </a:pPr>
            <a:r>
              <a:rPr lang="en-US" altLang="en-US" dirty="0"/>
              <a:t>HAZARDOUS ENERGY SOURCES</a:t>
            </a:r>
          </a:p>
        </p:txBody>
      </p:sp>
      <p:sp>
        <p:nvSpPr>
          <p:cNvPr id="27651" name="Rectangle 3">
            <a:extLst>
              <a:ext uri="{FF2B5EF4-FFF2-40B4-BE49-F238E27FC236}">
                <a16:creationId xmlns:a16="http://schemas.microsoft.com/office/drawing/2014/main" id="{46AEB9B7-FF0B-4426-B03C-94DCEA651516}"/>
              </a:ext>
            </a:extLst>
          </p:cNvPr>
          <p:cNvSpPr>
            <a:spLocks noGrp="1" noChangeArrowheads="1"/>
          </p:cNvSpPr>
          <p:nvPr>
            <p:ph type="body" idx="1"/>
          </p:nvPr>
        </p:nvSpPr>
        <p:spPr>
          <a:xfrm>
            <a:off x="685800" y="1422399"/>
            <a:ext cx="7772400" cy="4081253"/>
          </a:xfrm>
        </p:spPr>
        <p:txBody>
          <a:bodyPr>
            <a:noAutofit/>
          </a:bodyPr>
          <a:lstStyle/>
          <a:p>
            <a:pPr>
              <a:defRPr/>
            </a:pPr>
            <a:r>
              <a:rPr lang="en-US" altLang="en-US" sz="4000" b="1" dirty="0"/>
              <a:t>ENERGY SOURCES CAN BE:</a:t>
            </a:r>
          </a:p>
          <a:p>
            <a:pPr lvl="1"/>
            <a:r>
              <a:rPr lang="en-US" altLang="en-US" sz="2800" dirty="0"/>
              <a:t>ELECTRICAL</a:t>
            </a:r>
          </a:p>
          <a:p>
            <a:pPr lvl="1"/>
            <a:r>
              <a:rPr lang="en-US" altLang="en-US" sz="2800" dirty="0"/>
              <a:t>MECHANICAL</a:t>
            </a:r>
          </a:p>
          <a:p>
            <a:pPr lvl="1"/>
            <a:r>
              <a:rPr lang="en-US" altLang="en-US" sz="2800" dirty="0"/>
              <a:t>PNEUMATIC</a:t>
            </a:r>
          </a:p>
          <a:p>
            <a:pPr lvl="1"/>
            <a:r>
              <a:rPr lang="en-US" altLang="en-US" sz="2800" dirty="0"/>
              <a:t>HYDRAULIC</a:t>
            </a:r>
            <a:endParaRPr lang="en-US" altLang="en-US" sz="2400" dirty="0"/>
          </a:p>
        </p:txBody>
      </p:sp>
    </p:spTree>
    <p:extLst>
      <p:ext uri="{BB962C8B-B14F-4D97-AF65-F5344CB8AC3E}">
        <p14:creationId xmlns:p14="http://schemas.microsoft.com/office/powerpoint/2010/main" val="1677594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iterate type="wd">
                                    <p:tmPct val="10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7" dur="300"/>
                                        <p:tgtEl>
                                          <p:spTgt spid="27651">
                                            <p:txEl>
                                              <p:pRg st="0" end="0"/>
                                            </p:txEl>
                                          </p:spTgt>
                                        </p:tgtEl>
                                      </p:cBhvr>
                                    </p:animEffect>
                                  </p:childTnLst>
                                </p:cTn>
                              </p:par>
                              <p:par>
                                <p:cTn id="8" presetID="3" presetClass="entr" presetSubtype="10" fill="hold" grpId="0" nodeType="withEffect">
                                  <p:stCondLst>
                                    <p:cond delay="0"/>
                                  </p:stCondLst>
                                  <p:iterate type="wd">
                                    <p:tmPct val="100000"/>
                                  </p:iterate>
                                  <p:childTnLst>
                                    <p:set>
                                      <p:cBhvr>
                                        <p:cTn id="9" dur="1" fill="hold">
                                          <p:stCondLst>
                                            <p:cond delay="0"/>
                                          </p:stCondLst>
                                        </p:cTn>
                                        <p:tgtEl>
                                          <p:spTgt spid="27651">
                                            <p:txEl>
                                              <p:pRg st="1" end="1"/>
                                            </p:txEl>
                                          </p:spTgt>
                                        </p:tgtEl>
                                        <p:attrNameLst>
                                          <p:attrName>style.visibility</p:attrName>
                                        </p:attrNameLst>
                                      </p:cBhvr>
                                      <p:to>
                                        <p:strVal val="visible"/>
                                      </p:to>
                                    </p:set>
                                    <p:animEffect transition="in" filter="blinds(horizontal)">
                                      <p:cBhvr>
                                        <p:cTn id="10" dur="300"/>
                                        <p:tgtEl>
                                          <p:spTgt spid="27651">
                                            <p:txEl>
                                              <p:pRg st="1" end="1"/>
                                            </p:txEl>
                                          </p:spTgt>
                                        </p:tgtEl>
                                      </p:cBhvr>
                                    </p:animEffect>
                                  </p:childTnLst>
                                </p:cTn>
                              </p:par>
                              <p:par>
                                <p:cTn id="11" presetID="3" presetClass="entr" presetSubtype="10" fill="hold" grpId="0" nodeType="withEffect">
                                  <p:stCondLst>
                                    <p:cond delay="0"/>
                                  </p:stCondLst>
                                  <p:iterate type="wd">
                                    <p:tmPct val="100000"/>
                                  </p:iterate>
                                  <p:childTnLst>
                                    <p:set>
                                      <p:cBhvr>
                                        <p:cTn id="12" dur="1" fill="hold">
                                          <p:stCondLst>
                                            <p:cond delay="0"/>
                                          </p:stCondLst>
                                        </p:cTn>
                                        <p:tgtEl>
                                          <p:spTgt spid="27651">
                                            <p:txEl>
                                              <p:pRg st="2" end="2"/>
                                            </p:txEl>
                                          </p:spTgt>
                                        </p:tgtEl>
                                        <p:attrNameLst>
                                          <p:attrName>style.visibility</p:attrName>
                                        </p:attrNameLst>
                                      </p:cBhvr>
                                      <p:to>
                                        <p:strVal val="visible"/>
                                      </p:to>
                                    </p:set>
                                    <p:animEffect transition="in" filter="blinds(horizontal)">
                                      <p:cBhvr>
                                        <p:cTn id="13" dur="300"/>
                                        <p:tgtEl>
                                          <p:spTgt spid="27651">
                                            <p:txEl>
                                              <p:pRg st="2" end="2"/>
                                            </p:txEl>
                                          </p:spTgt>
                                        </p:tgtEl>
                                      </p:cBhvr>
                                    </p:animEffect>
                                  </p:childTnLst>
                                </p:cTn>
                              </p:par>
                              <p:par>
                                <p:cTn id="14" presetID="3" presetClass="entr" presetSubtype="10" fill="hold" grpId="0" nodeType="withEffect">
                                  <p:stCondLst>
                                    <p:cond delay="0"/>
                                  </p:stCondLst>
                                  <p:iterate type="wd">
                                    <p:tmPct val="100000"/>
                                  </p:iterate>
                                  <p:childTnLst>
                                    <p:set>
                                      <p:cBhvr>
                                        <p:cTn id="15" dur="1" fill="hold">
                                          <p:stCondLst>
                                            <p:cond delay="0"/>
                                          </p:stCondLst>
                                        </p:cTn>
                                        <p:tgtEl>
                                          <p:spTgt spid="27651">
                                            <p:txEl>
                                              <p:pRg st="3" end="3"/>
                                            </p:txEl>
                                          </p:spTgt>
                                        </p:tgtEl>
                                        <p:attrNameLst>
                                          <p:attrName>style.visibility</p:attrName>
                                        </p:attrNameLst>
                                      </p:cBhvr>
                                      <p:to>
                                        <p:strVal val="visible"/>
                                      </p:to>
                                    </p:set>
                                    <p:animEffect transition="in" filter="blinds(horizontal)">
                                      <p:cBhvr>
                                        <p:cTn id="16" dur="300"/>
                                        <p:tgtEl>
                                          <p:spTgt spid="27651">
                                            <p:txEl>
                                              <p:pRg st="3" end="3"/>
                                            </p:txEl>
                                          </p:spTgt>
                                        </p:tgtEl>
                                      </p:cBhvr>
                                    </p:animEffect>
                                  </p:childTnLst>
                                </p:cTn>
                              </p:par>
                              <p:par>
                                <p:cTn id="17" presetID="3" presetClass="entr" presetSubtype="10" fill="hold" grpId="0" nodeType="withEffect">
                                  <p:stCondLst>
                                    <p:cond delay="0"/>
                                  </p:stCondLst>
                                  <p:iterate type="wd">
                                    <p:tmPct val="100000"/>
                                  </p:iterate>
                                  <p:childTnLst>
                                    <p:set>
                                      <p:cBhvr>
                                        <p:cTn id="18" dur="1" fill="hold">
                                          <p:stCondLst>
                                            <p:cond delay="0"/>
                                          </p:stCondLst>
                                        </p:cTn>
                                        <p:tgtEl>
                                          <p:spTgt spid="27651">
                                            <p:txEl>
                                              <p:pRg st="4" end="4"/>
                                            </p:txEl>
                                          </p:spTgt>
                                        </p:tgtEl>
                                        <p:attrNameLst>
                                          <p:attrName>style.visibility</p:attrName>
                                        </p:attrNameLst>
                                      </p:cBhvr>
                                      <p:to>
                                        <p:strVal val="visible"/>
                                      </p:to>
                                    </p:set>
                                    <p:animEffect transition="in" filter="blinds(horizontal)">
                                      <p:cBhvr>
                                        <p:cTn id="19" dur="3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2B4A507-0E8E-4AA8-A32F-2DCE95F96C39}"/>
              </a:ext>
            </a:extLst>
          </p:cNvPr>
          <p:cNvSpPr>
            <a:spLocks noGrp="1" noChangeArrowheads="1"/>
          </p:cNvSpPr>
          <p:nvPr>
            <p:ph type="title"/>
          </p:nvPr>
        </p:nvSpPr>
        <p:spPr>
          <a:xfrm>
            <a:off x="838200" y="125084"/>
            <a:ext cx="7772400" cy="1143000"/>
          </a:xfrm>
        </p:spPr>
        <p:txBody>
          <a:bodyPr/>
          <a:lstStyle/>
          <a:p>
            <a:pPr>
              <a:defRPr/>
            </a:pPr>
            <a:r>
              <a:rPr lang="en-US" altLang="en-US" dirty="0"/>
              <a:t>Release from Lockout/Tagout</a:t>
            </a:r>
          </a:p>
        </p:txBody>
      </p:sp>
      <p:sp>
        <p:nvSpPr>
          <p:cNvPr id="4" name="Rectangle 3">
            <a:extLst>
              <a:ext uri="{FF2B5EF4-FFF2-40B4-BE49-F238E27FC236}">
                <a16:creationId xmlns:a16="http://schemas.microsoft.com/office/drawing/2014/main" id="{5D7CA7AF-9E74-4003-9A1D-04C6CA732D89}"/>
              </a:ext>
            </a:extLst>
          </p:cNvPr>
          <p:cNvSpPr txBox="1">
            <a:spLocks noChangeArrowheads="1"/>
          </p:cNvSpPr>
          <p:nvPr/>
        </p:nvSpPr>
        <p:spPr>
          <a:xfrm>
            <a:off x="379562" y="1336134"/>
            <a:ext cx="8522898" cy="46333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6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altLang="en-US" dirty="0"/>
              <a:t>The work area shall be inspected to ensure that nonessential items have been removed and the equipment components are intact</a:t>
            </a:r>
          </a:p>
          <a:p>
            <a:pPr marL="0" indent="0">
              <a:buNone/>
              <a:defRPr/>
            </a:pPr>
            <a:endParaRPr lang="en-US" altLang="en-US" dirty="0"/>
          </a:p>
          <a:p>
            <a:pPr>
              <a:defRPr/>
            </a:pPr>
            <a:r>
              <a:rPr lang="en-US" altLang="en-US" dirty="0"/>
              <a:t>The work area shall be checked to ensure that all employees have been safely positioned or removed</a:t>
            </a:r>
          </a:p>
          <a:p>
            <a:pPr>
              <a:buFont typeface="Monotype Sorts" pitchFamily="2" charset="2"/>
              <a:buNone/>
              <a:defRPr/>
            </a:pPr>
            <a:endParaRPr lang="en-US" altLang="en-US" sz="4000" dirty="0"/>
          </a:p>
          <a:p>
            <a:pPr>
              <a:defRPr/>
            </a:pPr>
            <a:endParaRPr lang="en-US" altLang="en-US" dirty="0"/>
          </a:p>
        </p:txBody>
      </p:sp>
    </p:spTree>
    <p:extLst>
      <p:ext uri="{BB962C8B-B14F-4D97-AF65-F5344CB8AC3E}">
        <p14:creationId xmlns:p14="http://schemas.microsoft.com/office/powerpoint/2010/main" val="68939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type="wd">
                                    <p:tmPct val="10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3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iterate type="wd">
                                    <p:tmPct val="100000"/>
                                  </p:iterate>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3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5A0E3BBE-2C06-4DC4-80EC-3137AEAC743D}"/>
              </a:ext>
            </a:extLst>
          </p:cNvPr>
          <p:cNvSpPr>
            <a:spLocks noGrp="1" noChangeArrowheads="1"/>
          </p:cNvSpPr>
          <p:nvPr>
            <p:ph type="title"/>
          </p:nvPr>
        </p:nvSpPr>
        <p:spPr/>
        <p:txBody>
          <a:bodyPr>
            <a:normAutofit fontScale="90000"/>
          </a:bodyPr>
          <a:lstStyle/>
          <a:p>
            <a:pPr>
              <a:defRPr/>
            </a:pPr>
            <a:r>
              <a:rPr lang="en-US" altLang="en-US" sz="4000"/>
              <a:t>Release from Lockout/Tagout Cont.</a:t>
            </a:r>
          </a:p>
        </p:txBody>
      </p:sp>
      <p:sp>
        <p:nvSpPr>
          <p:cNvPr id="66563" name="Rectangle 3">
            <a:extLst>
              <a:ext uri="{FF2B5EF4-FFF2-40B4-BE49-F238E27FC236}">
                <a16:creationId xmlns:a16="http://schemas.microsoft.com/office/drawing/2014/main" id="{0CAF0B05-84AF-4797-8675-220D7056D260}"/>
              </a:ext>
            </a:extLst>
          </p:cNvPr>
          <p:cNvSpPr>
            <a:spLocks noGrp="1" noChangeArrowheads="1"/>
          </p:cNvSpPr>
          <p:nvPr>
            <p:ph type="body" idx="1"/>
          </p:nvPr>
        </p:nvSpPr>
        <p:spPr/>
        <p:txBody>
          <a:bodyPr>
            <a:normAutofit/>
          </a:bodyPr>
          <a:lstStyle/>
          <a:p>
            <a:pPr>
              <a:defRPr/>
            </a:pPr>
            <a:r>
              <a:rPr lang="en-US" altLang="en-US" dirty="0"/>
              <a:t>Lock out / Tag out devices shall be removed by the employee who placed the device, or under the direction of the employer, if the authorized employee is unavailable</a:t>
            </a:r>
          </a:p>
        </p:txBody>
      </p:sp>
    </p:spTree>
    <p:extLst>
      <p:ext uri="{BB962C8B-B14F-4D97-AF65-F5344CB8AC3E}">
        <p14:creationId xmlns:p14="http://schemas.microsoft.com/office/powerpoint/2010/main" val="2721234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81967F3-E8AE-43FD-BE5B-8559094D4D11}"/>
              </a:ext>
            </a:extLst>
          </p:cNvPr>
          <p:cNvSpPr>
            <a:spLocks noGrp="1" noChangeArrowheads="1"/>
          </p:cNvSpPr>
          <p:nvPr>
            <p:ph type="title"/>
          </p:nvPr>
        </p:nvSpPr>
        <p:spPr>
          <a:xfrm>
            <a:off x="685800" y="188912"/>
            <a:ext cx="7772400" cy="1143000"/>
          </a:xfrm>
        </p:spPr>
        <p:txBody>
          <a:bodyPr/>
          <a:lstStyle/>
          <a:p>
            <a:pPr>
              <a:defRPr/>
            </a:pPr>
            <a:r>
              <a:rPr lang="en-US" altLang="en-US" dirty="0"/>
              <a:t>LOCKOUT/TAGOUT-HARDWARE</a:t>
            </a:r>
          </a:p>
        </p:txBody>
      </p:sp>
      <p:sp>
        <p:nvSpPr>
          <p:cNvPr id="9219" name="Rectangle 3">
            <a:extLst>
              <a:ext uri="{FF2B5EF4-FFF2-40B4-BE49-F238E27FC236}">
                <a16:creationId xmlns:a16="http://schemas.microsoft.com/office/drawing/2014/main" id="{119B0F6E-EE43-4DBD-8CEE-33F7B3058CC8}"/>
              </a:ext>
            </a:extLst>
          </p:cNvPr>
          <p:cNvSpPr>
            <a:spLocks noGrp="1" noChangeArrowheads="1"/>
          </p:cNvSpPr>
          <p:nvPr>
            <p:ph type="body" sz="half" idx="1"/>
          </p:nvPr>
        </p:nvSpPr>
        <p:spPr>
          <a:xfrm>
            <a:off x="685800" y="1406347"/>
            <a:ext cx="4953000" cy="4114800"/>
          </a:xfrm>
        </p:spPr>
        <p:txBody>
          <a:bodyPr>
            <a:normAutofit/>
          </a:bodyPr>
          <a:lstStyle/>
          <a:p>
            <a:pPr>
              <a:defRPr/>
            </a:pPr>
            <a:r>
              <a:rPr lang="en-US" altLang="en-US" dirty="0"/>
              <a:t>Lockout tagout devices shall be provided by the employer and must meet the minimum industry standard</a:t>
            </a:r>
          </a:p>
          <a:p>
            <a:pPr>
              <a:defRPr/>
            </a:pPr>
            <a:endParaRPr lang="en-US" altLang="en-US" sz="2400" dirty="0"/>
          </a:p>
        </p:txBody>
      </p:sp>
      <p:pic>
        <p:nvPicPr>
          <p:cNvPr id="18436" name="Picture 6" descr="49d">
            <a:extLst>
              <a:ext uri="{FF2B5EF4-FFF2-40B4-BE49-F238E27FC236}">
                <a16:creationId xmlns:a16="http://schemas.microsoft.com/office/drawing/2014/main" id="{0A730B6B-8876-4A88-AADA-50388EB8C49D}"/>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715000" y="1552934"/>
            <a:ext cx="3276600" cy="3992563"/>
          </a:xfrm>
        </p:spPr>
      </p:pic>
    </p:spTree>
    <p:extLst>
      <p:ext uri="{BB962C8B-B14F-4D97-AF65-F5344CB8AC3E}">
        <p14:creationId xmlns:p14="http://schemas.microsoft.com/office/powerpoint/2010/main" val="1156782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up)">
                                      <p:cBhvr>
                                        <p:cTn id="7" dur="500"/>
                                        <p:tgtEl>
                                          <p:spTgt spid="9219">
                                            <p:txEl>
                                              <p:pRg st="0" end="0"/>
                                            </p:txEl>
                                          </p:spTgt>
                                        </p:tgtEl>
                                      </p:cBhvr>
                                    </p:animEffect>
                                  </p:childTnLst>
                                  <p:subTnLst>
                                    <p:set>
                                      <p:cBhvr override="childStyle">
                                        <p:cTn dur="1" fill="hold" display="0" masterRel="nextClick" afterEffect="1"/>
                                        <p:tgtEl>
                                          <p:spTgt spid="9219">
                                            <p:txEl>
                                              <p:pRg st="0" end="0"/>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F286437-79F3-42A0-8D14-444EB849CBCF}"/>
              </a:ext>
            </a:extLst>
          </p:cNvPr>
          <p:cNvSpPr>
            <a:spLocks noGrp="1" noChangeArrowheads="1"/>
          </p:cNvSpPr>
          <p:nvPr>
            <p:ph type="title"/>
          </p:nvPr>
        </p:nvSpPr>
        <p:spPr/>
        <p:txBody>
          <a:bodyPr/>
          <a:lstStyle/>
          <a:p>
            <a:pPr>
              <a:defRPr/>
            </a:pPr>
            <a:r>
              <a:rPr lang="en-US" altLang="en-US" dirty="0"/>
              <a:t>EQUIPMENT INSPECTIONS</a:t>
            </a:r>
          </a:p>
        </p:txBody>
      </p:sp>
      <p:sp>
        <p:nvSpPr>
          <p:cNvPr id="10243" name="Rectangle 3">
            <a:extLst>
              <a:ext uri="{FF2B5EF4-FFF2-40B4-BE49-F238E27FC236}">
                <a16:creationId xmlns:a16="http://schemas.microsoft.com/office/drawing/2014/main" id="{F4943484-6CFA-4E33-86D2-BB663F23AAD5}"/>
              </a:ext>
            </a:extLst>
          </p:cNvPr>
          <p:cNvSpPr>
            <a:spLocks noGrp="1" noChangeArrowheads="1"/>
          </p:cNvSpPr>
          <p:nvPr>
            <p:ph type="body" idx="1"/>
          </p:nvPr>
        </p:nvSpPr>
        <p:spPr>
          <a:xfrm>
            <a:off x="606723" y="1613378"/>
            <a:ext cx="8229600" cy="3251919"/>
          </a:xfrm>
        </p:spPr>
        <p:txBody>
          <a:bodyPr>
            <a:normAutofit/>
          </a:bodyPr>
          <a:lstStyle/>
          <a:p>
            <a:pPr>
              <a:defRPr/>
            </a:pPr>
            <a:r>
              <a:rPr lang="en-US" altLang="en-US" dirty="0"/>
              <a:t>The employer shall conduct an annual inspection and certify that the LO/TO policies and procedures are being complied with</a:t>
            </a:r>
          </a:p>
        </p:txBody>
      </p:sp>
      <p:sp>
        <p:nvSpPr>
          <p:cNvPr id="10244" name="Text Box 4">
            <a:extLst>
              <a:ext uri="{FF2B5EF4-FFF2-40B4-BE49-F238E27FC236}">
                <a16:creationId xmlns:a16="http://schemas.microsoft.com/office/drawing/2014/main" id="{AC4D1583-FA25-440E-9DB6-E864CA94C89B}"/>
              </a:ext>
            </a:extLst>
          </p:cNvPr>
          <p:cNvSpPr txBox="1">
            <a:spLocks noChangeArrowheads="1"/>
          </p:cNvSpPr>
          <p:nvPr/>
        </p:nvSpPr>
        <p:spPr bwMode="auto">
          <a:xfrm>
            <a:off x="1219200" y="32766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en-US"/>
          </a:p>
        </p:txBody>
      </p:sp>
    </p:spTree>
    <p:extLst>
      <p:ext uri="{BB962C8B-B14F-4D97-AF65-F5344CB8AC3E}">
        <p14:creationId xmlns:p14="http://schemas.microsoft.com/office/powerpoint/2010/main" val="3591199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0243">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0243">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02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nodePh="1">
                                  <p:stCondLst>
                                    <p:cond delay="0"/>
                                  </p:stCondLst>
                                  <p:endCondLst>
                                    <p:cond evt="begin" delay="0">
                                      <p:tn val="13"/>
                                    </p:cond>
                                  </p:endCondLst>
                                  <p:childTnLst>
                                    <p:set>
                                      <p:cBhvr>
                                        <p:cTn id="14" dur="1" fill="hold">
                                          <p:stCondLst>
                                            <p:cond delay="0"/>
                                          </p:stCondLst>
                                        </p:cTn>
                                        <p:tgtEl>
                                          <p:spTgt spid="10244"/>
                                        </p:tgtEl>
                                        <p:attrNameLst>
                                          <p:attrName>style.visibility</p:attrName>
                                        </p:attrNameLst>
                                      </p:cBhvr>
                                      <p:to>
                                        <p:strVal val="visible"/>
                                      </p:to>
                                    </p:set>
                                    <p:animEffect transition="in" filter="box(out)">
                                      <p:cBhvr>
                                        <p:cTn id="15"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P spid="1024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64810D9B-3587-4E60-9B6C-4ABB0C2A8F84}"/>
              </a:ext>
            </a:extLst>
          </p:cNvPr>
          <p:cNvSpPr>
            <a:spLocks noGrp="1" noChangeArrowheads="1"/>
          </p:cNvSpPr>
          <p:nvPr>
            <p:ph type="title"/>
          </p:nvPr>
        </p:nvSpPr>
        <p:spPr/>
        <p:txBody>
          <a:bodyPr/>
          <a:lstStyle/>
          <a:p>
            <a:pPr>
              <a:defRPr/>
            </a:pPr>
            <a:r>
              <a:rPr lang="en-US" altLang="en-US" dirty="0"/>
              <a:t>Training &amp; Communication</a:t>
            </a:r>
          </a:p>
        </p:txBody>
      </p:sp>
      <p:sp>
        <p:nvSpPr>
          <p:cNvPr id="69635" name="Rectangle 3">
            <a:extLst>
              <a:ext uri="{FF2B5EF4-FFF2-40B4-BE49-F238E27FC236}">
                <a16:creationId xmlns:a16="http://schemas.microsoft.com/office/drawing/2014/main" id="{90C4EC32-5638-4F9B-B844-9DF08354B65B}"/>
              </a:ext>
            </a:extLst>
          </p:cNvPr>
          <p:cNvSpPr>
            <a:spLocks noGrp="1" noChangeArrowheads="1"/>
          </p:cNvSpPr>
          <p:nvPr>
            <p:ph type="body" idx="1"/>
          </p:nvPr>
        </p:nvSpPr>
        <p:spPr>
          <a:xfrm>
            <a:off x="457200" y="1336787"/>
            <a:ext cx="8229600" cy="4649945"/>
          </a:xfrm>
        </p:spPr>
        <p:txBody>
          <a:bodyPr>
            <a:normAutofit/>
          </a:bodyPr>
          <a:lstStyle/>
          <a:p>
            <a:pPr>
              <a:defRPr/>
            </a:pPr>
            <a:r>
              <a:rPr lang="en-US" altLang="en-US" sz="4000" b="1" dirty="0"/>
              <a:t>The employer must provide training:</a:t>
            </a:r>
          </a:p>
          <a:p>
            <a:pPr marL="1200150" lvl="1" indent="-742950">
              <a:buFont typeface="+mj-lt"/>
              <a:buAutoNum type="arabicPeriod"/>
              <a:defRPr/>
            </a:pPr>
            <a:r>
              <a:rPr lang="en-US" altLang="en-US" sz="2800" dirty="0"/>
              <a:t>To all employee’s on the current procedures</a:t>
            </a:r>
          </a:p>
          <a:p>
            <a:pPr marL="1200150" lvl="1" indent="-742950">
              <a:buFont typeface="+mj-lt"/>
              <a:buAutoNum type="arabicPeriod"/>
              <a:defRPr/>
            </a:pPr>
            <a:r>
              <a:rPr lang="en-US" altLang="en-US" sz="2800" dirty="0"/>
              <a:t>Whenever LO/TO procedures are used</a:t>
            </a:r>
          </a:p>
          <a:p>
            <a:pPr marL="1200150" lvl="1" indent="-742950">
              <a:buFont typeface="+mj-lt"/>
              <a:buAutoNum type="arabicPeriod"/>
              <a:defRPr/>
            </a:pPr>
            <a:r>
              <a:rPr lang="en-US" altLang="en-US" sz="2800" dirty="0"/>
              <a:t>Whenever there are changes in Job assignments, machinery/equipment, or processes that present any new hazards</a:t>
            </a:r>
          </a:p>
        </p:txBody>
      </p:sp>
    </p:spTree>
    <p:extLst>
      <p:ext uri="{BB962C8B-B14F-4D97-AF65-F5344CB8AC3E}">
        <p14:creationId xmlns:p14="http://schemas.microsoft.com/office/powerpoint/2010/main" val="3168642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E5183E6-2F63-483E-A87D-5DF1FC0757DE}"/>
              </a:ext>
            </a:extLst>
          </p:cNvPr>
          <p:cNvSpPr>
            <a:spLocks noGrp="1" noChangeArrowheads="1"/>
          </p:cNvSpPr>
          <p:nvPr>
            <p:ph type="title"/>
          </p:nvPr>
        </p:nvSpPr>
        <p:spPr/>
        <p:txBody>
          <a:bodyPr/>
          <a:lstStyle/>
          <a:p>
            <a:pPr>
              <a:defRPr/>
            </a:pPr>
            <a:r>
              <a:rPr lang="en-US" altLang="en-US"/>
              <a:t>PROGRAM  REQUIREMENTS</a:t>
            </a:r>
          </a:p>
        </p:txBody>
      </p:sp>
      <p:sp>
        <p:nvSpPr>
          <p:cNvPr id="12291" name="Rectangle 3">
            <a:extLst>
              <a:ext uri="{FF2B5EF4-FFF2-40B4-BE49-F238E27FC236}">
                <a16:creationId xmlns:a16="http://schemas.microsoft.com/office/drawing/2014/main" id="{B3EB1371-6DBB-4852-8A48-0AEA2E373165}"/>
              </a:ext>
            </a:extLst>
          </p:cNvPr>
          <p:cNvSpPr>
            <a:spLocks noGrp="1" noChangeArrowheads="1"/>
          </p:cNvSpPr>
          <p:nvPr>
            <p:ph type="body" idx="1"/>
          </p:nvPr>
        </p:nvSpPr>
        <p:spPr>
          <a:xfrm>
            <a:off x="0" y="1336787"/>
            <a:ext cx="9023230" cy="4233161"/>
          </a:xfrm>
        </p:spPr>
        <p:txBody>
          <a:bodyPr>
            <a:normAutofit/>
          </a:bodyPr>
          <a:lstStyle/>
          <a:p>
            <a:pPr>
              <a:buFont typeface="Monotype Sorts" pitchFamily="2" charset="2"/>
              <a:buNone/>
              <a:defRPr/>
            </a:pPr>
            <a:r>
              <a:rPr lang="en-US" altLang="en-US" dirty="0"/>
              <a:t>   Your company should require contractors to have a Lock Out / Tag Out program that complies with the agency standards</a:t>
            </a:r>
          </a:p>
        </p:txBody>
      </p:sp>
    </p:spTree>
    <p:extLst>
      <p:ext uri="{BB962C8B-B14F-4D97-AF65-F5344CB8AC3E}">
        <p14:creationId xmlns:p14="http://schemas.microsoft.com/office/powerpoint/2010/main" val="2057931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5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29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2291">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2291">
                                            <p:txEl>
                                              <p:pRg st="0" end="0"/>
                                            </p:txEl>
                                          </p:spTgt>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2291">
                                            <p:txEl>
                                              <p:pRg st="0" end="0"/>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972D4F6-9340-4D3D-9A45-86D5E0826365}"/>
              </a:ext>
            </a:extLst>
          </p:cNvPr>
          <p:cNvSpPr>
            <a:spLocks noGrp="1" noChangeArrowheads="1"/>
          </p:cNvSpPr>
          <p:nvPr>
            <p:ph type="title"/>
          </p:nvPr>
        </p:nvSpPr>
        <p:spPr/>
        <p:txBody>
          <a:bodyPr/>
          <a:lstStyle/>
          <a:p>
            <a:pPr>
              <a:defRPr/>
            </a:pPr>
            <a:r>
              <a:rPr lang="en-US" altLang="en-US"/>
              <a:t>LOCKOUT/TAGOUT</a:t>
            </a:r>
          </a:p>
        </p:txBody>
      </p:sp>
      <p:sp>
        <p:nvSpPr>
          <p:cNvPr id="22531" name="Text Box 3">
            <a:extLst>
              <a:ext uri="{FF2B5EF4-FFF2-40B4-BE49-F238E27FC236}">
                <a16:creationId xmlns:a16="http://schemas.microsoft.com/office/drawing/2014/main" id="{8CDB42EC-098D-4D9F-BBE3-FA3E88FF82C5}"/>
              </a:ext>
            </a:extLst>
          </p:cNvPr>
          <p:cNvSpPr txBox="1">
            <a:spLocks noChangeArrowheads="1"/>
          </p:cNvSpPr>
          <p:nvPr/>
        </p:nvSpPr>
        <p:spPr bwMode="auto">
          <a:xfrm>
            <a:off x="0" y="2576423"/>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4000" b="1" dirty="0"/>
              <a:t>IT’S A MATTER OF LIFE AND DEATH</a:t>
            </a:r>
          </a:p>
        </p:txBody>
      </p:sp>
    </p:spTree>
    <p:extLst>
      <p:ext uri="{BB962C8B-B14F-4D97-AF65-F5344CB8AC3E}">
        <p14:creationId xmlns:p14="http://schemas.microsoft.com/office/powerpoint/2010/main" val="2036536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AE535035-F89B-49A4-AFD3-DEAF1F1F28F8}"/>
              </a:ext>
            </a:extLst>
          </p:cNvPr>
          <p:cNvSpPr>
            <a:spLocks noGrp="1" noChangeArrowheads="1"/>
          </p:cNvSpPr>
          <p:nvPr>
            <p:ph type="title"/>
          </p:nvPr>
        </p:nvSpPr>
        <p:spPr/>
        <p:txBody>
          <a:bodyPr/>
          <a:lstStyle/>
          <a:p>
            <a:pPr algn="ctr">
              <a:defRPr/>
            </a:pPr>
            <a:r>
              <a:rPr lang="en-US" altLang="en-US"/>
              <a:t>TEST</a:t>
            </a:r>
          </a:p>
        </p:txBody>
      </p:sp>
      <p:sp>
        <p:nvSpPr>
          <p:cNvPr id="53251" name="Rectangle 3">
            <a:extLst>
              <a:ext uri="{FF2B5EF4-FFF2-40B4-BE49-F238E27FC236}">
                <a16:creationId xmlns:a16="http://schemas.microsoft.com/office/drawing/2014/main" id="{1966DCAD-DC76-4252-B988-AF3CD211CBE5}"/>
              </a:ext>
            </a:extLst>
          </p:cNvPr>
          <p:cNvSpPr>
            <a:spLocks noGrp="1" noChangeArrowheads="1"/>
          </p:cNvSpPr>
          <p:nvPr>
            <p:ph type="body" idx="1"/>
          </p:nvPr>
        </p:nvSpPr>
        <p:spPr/>
        <p:txBody>
          <a:bodyPr/>
          <a:lstStyle/>
          <a:p>
            <a:pPr marL="609600" indent="-609600">
              <a:buFont typeface="Monotype Sorts" pitchFamily="2" charset="2"/>
              <a:buAutoNum type="arabicPeriod"/>
              <a:defRPr/>
            </a:pPr>
            <a:r>
              <a:rPr lang="en-US" altLang="en-US" dirty="0"/>
              <a:t>Name the four energy sources LO/TO addresses?</a:t>
            </a:r>
          </a:p>
          <a:p>
            <a:pPr marL="609600" indent="-609600">
              <a:buFont typeface="Monotype Sorts" pitchFamily="2" charset="2"/>
              <a:buAutoNum type="arabicPeriod"/>
              <a:defRPr/>
            </a:pPr>
            <a:endParaRPr lang="en-US" altLang="en-US" dirty="0"/>
          </a:p>
          <a:p>
            <a:pPr marL="609600" indent="-609600">
              <a:buFont typeface="Monotype Sorts" pitchFamily="2" charset="2"/>
              <a:buAutoNum type="arabicPeriod"/>
              <a:defRPr/>
            </a:pPr>
            <a:r>
              <a:rPr lang="en-US" altLang="en-US" dirty="0"/>
              <a:t>To use Tag Out instead of Lock Out, what must be demonstrated?</a:t>
            </a:r>
          </a:p>
          <a:p>
            <a:pPr marL="609600" indent="-609600">
              <a:buFont typeface="Monotype Sorts" pitchFamily="2" charset="2"/>
              <a:buAutoNum type="arabicPeriod"/>
              <a:defRPr/>
            </a:pPr>
            <a:endParaRPr lang="en-US" altLang="en-US" dirty="0"/>
          </a:p>
          <a:p>
            <a:pPr marL="609600" indent="-609600">
              <a:buFont typeface="Monotype Sorts" pitchFamily="2" charset="2"/>
              <a:buAutoNum type="arabicPeriod"/>
              <a:defRPr/>
            </a:pPr>
            <a:r>
              <a:rPr lang="en-US" altLang="en-US" dirty="0"/>
              <a:t>Who may remove a Lock Out device?</a:t>
            </a:r>
          </a:p>
          <a:p>
            <a:pPr marL="609600" indent="-609600">
              <a:buFont typeface="Monotype Sorts" pitchFamily="2" charset="2"/>
              <a:buNone/>
              <a:defRPr/>
            </a:pPr>
            <a:endParaRPr lang="en-US" altLang="en-US" dirty="0"/>
          </a:p>
          <a:p>
            <a:pPr marL="609600" indent="-609600">
              <a:buFont typeface="Monotype Sorts" pitchFamily="2" charset="2"/>
              <a:buNone/>
              <a:defRPr/>
            </a:pPr>
            <a:endParaRPr lang="en-US" altLang="en-US" dirty="0"/>
          </a:p>
        </p:txBody>
      </p:sp>
    </p:spTree>
    <p:extLst>
      <p:ext uri="{BB962C8B-B14F-4D97-AF65-F5344CB8AC3E}">
        <p14:creationId xmlns:p14="http://schemas.microsoft.com/office/powerpoint/2010/main" val="4250851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5442F30-BE92-440E-8650-A6958DC87992}"/>
              </a:ext>
            </a:extLst>
          </p:cNvPr>
          <p:cNvSpPr>
            <a:spLocks noGrp="1" noChangeArrowheads="1"/>
          </p:cNvSpPr>
          <p:nvPr>
            <p:ph type="title"/>
          </p:nvPr>
        </p:nvSpPr>
        <p:spPr/>
        <p:txBody>
          <a:bodyPr/>
          <a:lstStyle/>
          <a:p>
            <a:pPr>
              <a:defRPr/>
            </a:pPr>
            <a:r>
              <a:rPr lang="en-US" altLang="en-US" dirty="0"/>
              <a:t>LOCK OUT / TAG OUT</a:t>
            </a:r>
          </a:p>
        </p:txBody>
      </p:sp>
      <p:sp>
        <p:nvSpPr>
          <p:cNvPr id="70659" name="Rectangle 3">
            <a:extLst>
              <a:ext uri="{FF2B5EF4-FFF2-40B4-BE49-F238E27FC236}">
                <a16:creationId xmlns:a16="http://schemas.microsoft.com/office/drawing/2014/main" id="{847A1D77-F2B1-45E9-A108-604FBC10612A}"/>
              </a:ext>
            </a:extLst>
          </p:cNvPr>
          <p:cNvSpPr>
            <a:spLocks noGrp="1" noChangeArrowheads="1"/>
          </p:cNvSpPr>
          <p:nvPr>
            <p:ph type="body" idx="1"/>
          </p:nvPr>
        </p:nvSpPr>
        <p:spPr/>
        <p:txBody>
          <a:bodyPr/>
          <a:lstStyle/>
          <a:p>
            <a:pPr>
              <a:defRPr/>
            </a:pPr>
            <a:r>
              <a:rPr lang="en-US" altLang="en-US" sz="3600" b="1" dirty="0"/>
              <a:t>THE ULTIMATE GOAL IS:  </a:t>
            </a:r>
          </a:p>
          <a:p>
            <a:pPr lvl="1">
              <a:defRPr/>
            </a:pPr>
            <a:r>
              <a:rPr lang="en-US" altLang="en-US" dirty="0"/>
              <a:t>To ensure the safety of employees by implementing  policies and procedures to prevent, as necessary, the release of hazardous energy from power sources--or from a stored source in machines, equipment or processes. </a:t>
            </a:r>
          </a:p>
        </p:txBody>
      </p:sp>
    </p:spTree>
    <p:extLst>
      <p:ext uri="{BB962C8B-B14F-4D97-AF65-F5344CB8AC3E}">
        <p14:creationId xmlns:p14="http://schemas.microsoft.com/office/powerpoint/2010/main" val="639429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5D018C2B-D5A2-4DBF-A1C1-63CFF8DEA54E}"/>
              </a:ext>
            </a:extLst>
          </p:cNvPr>
          <p:cNvSpPr>
            <a:spLocks noGrp="1" noChangeArrowheads="1"/>
          </p:cNvSpPr>
          <p:nvPr>
            <p:ph type="title"/>
          </p:nvPr>
        </p:nvSpPr>
        <p:spPr/>
        <p:txBody>
          <a:bodyPr/>
          <a:lstStyle/>
          <a:p>
            <a:pPr>
              <a:defRPr/>
            </a:pPr>
            <a:r>
              <a:rPr lang="en-US" altLang="en-US"/>
              <a:t>                          TEST  CONT.</a:t>
            </a:r>
          </a:p>
        </p:txBody>
      </p:sp>
      <p:sp>
        <p:nvSpPr>
          <p:cNvPr id="56323" name="Rectangle 3">
            <a:extLst>
              <a:ext uri="{FF2B5EF4-FFF2-40B4-BE49-F238E27FC236}">
                <a16:creationId xmlns:a16="http://schemas.microsoft.com/office/drawing/2014/main" id="{C010F3C3-649D-450B-8785-93C4EE9F304F}"/>
              </a:ext>
            </a:extLst>
          </p:cNvPr>
          <p:cNvSpPr>
            <a:spLocks noGrp="1" noChangeArrowheads="1"/>
          </p:cNvSpPr>
          <p:nvPr>
            <p:ph type="body" idx="1"/>
          </p:nvPr>
        </p:nvSpPr>
        <p:spPr/>
        <p:txBody>
          <a:bodyPr/>
          <a:lstStyle/>
          <a:p>
            <a:pPr marL="609600" indent="-609600">
              <a:buFont typeface="Monotype Sorts" pitchFamily="2" charset="2"/>
              <a:buAutoNum type="arabicPeriod" startAt="4"/>
              <a:defRPr/>
            </a:pPr>
            <a:r>
              <a:rPr lang="en-US" altLang="en-US" dirty="0"/>
              <a:t>Define “affected person” ?</a:t>
            </a:r>
          </a:p>
          <a:p>
            <a:pPr marL="609600" indent="-609600">
              <a:buFont typeface="Monotype Sorts" pitchFamily="2" charset="2"/>
              <a:buAutoNum type="arabicPeriod" startAt="4"/>
              <a:defRPr/>
            </a:pPr>
            <a:endParaRPr lang="en-US" altLang="en-US" dirty="0"/>
          </a:p>
          <a:p>
            <a:pPr marL="609600" indent="-609600">
              <a:buFont typeface="Monotype Sorts" pitchFamily="2" charset="2"/>
              <a:buAutoNum type="arabicPeriod" startAt="4"/>
              <a:defRPr/>
            </a:pPr>
            <a:r>
              <a:rPr lang="en-US" altLang="en-US" dirty="0"/>
              <a:t>After a Lock Out device is installed, what must take place?</a:t>
            </a:r>
          </a:p>
          <a:p>
            <a:pPr marL="609600" indent="-609600">
              <a:buFont typeface="Monotype Sorts" pitchFamily="2" charset="2"/>
              <a:buAutoNum type="arabicPeriod" startAt="4"/>
              <a:defRPr/>
            </a:pPr>
            <a:endParaRPr lang="en-US" altLang="en-US" dirty="0"/>
          </a:p>
          <a:p>
            <a:pPr marL="609600" indent="-609600">
              <a:buFont typeface="Monotype Sorts" pitchFamily="2" charset="2"/>
              <a:buAutoNum type="arabicPeriod" startAt="6"/>
              <a:defRPr/>
            </a:pPr>
            <a:r>
              <a:rPr lang="en-US" altLang="en-US" dirty="0"/>
              <a:t>Must employers conduct an inspection?</a:t>
            </a:r>
          </a:p>
          <a:p>
            <a:pPr marL="609600" indent="-609600">
              <a:buFont typeface="Monotype Sorts" pitchFamily="2" charset="2"/>
              <a:buAutoNum type="arabicPeriod" startAt="6"/>
              <a:defRPr/>
            </a:pPr>
            <a:endParaRPr lang="en-US" altLang="en-US" dirty="0"/>
          </a:p>
        </p:txBody>
      </p:sp>
    </p:spTree>
    <p:extLst>
      <p:ext uri="{BB962C8B-B14F-4D97-AF65-F5344CB8AC3E}">
        <p14:creationId xmlns:p14="http://schemas.microsoft.com/office/powerpoint/2010/main" val="3156776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ree_sunnies_5624.jpg"/>
          <p:cNvPicPr>
            <a:picLocks noChangeAspect="1"/>
          </p:cNvPicPr>
          <p:nvPr/>
        </p:nvPicPr>
        <p:blipFill rotWithShape="1">
          <a:blip r:embed="rId2">
            <a:extLst>
              <a:ext uri="{28A0092B-C50C-407E-A947-70E740481C1C}">
                <a14:useLocalDpi xmlns:a14="http://schemas.microsoft.com/office/drawing/2010/main" val="0"/>
              </a:ext>
            </a:extLst>
          </a:blip>
          <a:srcRect t="15079"/>
          <a:stretch/>
        </p:blipFill>
        <p:spPr>
          <a:xfrm>
            <a:off x="0" y="1"/>
            <a:ext cx="9144000" cy="5054514"/>
          </a:xfrm>
          <a:prstGeom prst="rect">
            <a:avLst/>
          </a:prstGeom>
        </p:spPr>
      </p:pic>
      <p:sp>
        <p:nvSpPr>
          <p:cNvPr id="5" name="Rectangle 4"/>
          <p:cNvSpPr/>
          <p:nvPr/>
        </p:nvSpPr>
        <p:spPr>
          <a:xfrm>
            <a:off x="0" y="4290925"/>
            <a:ext cx="9144000" cy="1233105"/>
          </a:xfrm>
          <a:prstGeom prst="rect">
            <a:avLst/>
          </a:prstGeom>
          <a:gradFill flip="none" rotWithShape="1">
            <a:gsLst>
              <a:gs pos="50000">
                <a:schemeClr val="accent6"/>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430898"/>
            <a:ext cx="8229600" cy="827223"/>
          </a:xfrm>
        </p:spPr>
        <p:txBody>
          <a:bodyPr>
            <a:normAutofit/>
          </a:bodyPr>
          <a:lstStyle/>
          <a:p>
            <a:r>
              <a:rPr lang="en-US" sz="4400" dirty="0">
                <a:solidFill>
                  <a:schemeClr val="bg1"/>
                </a:solidFill>
              </a:rPr>
              <a:t>QUESTIONS?</a:t>
            </a:r>
          </a:p>
        </p:txBody>
      </p:sp>
    </p:spTree>
    <p:extLst>
      <p:ext uri="{BB962C8B-B14F-4D97-AF65-F5344CB8AC3E}">
        <p14:creationId xmlns:p14="http://schemas.microsoft.com/office/powerpoint/2010/main" val="11711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3452AD4-DFC1-4DA9-8584-5C60A6350157}"/>
              </a:ext>
            </a:extLst>
          </p:cNvPr>
          <p:cNvSpPr>
            <a:spLocks noGrp="1" noChangeArrowheads="1"/>
          </p:cNvSpPr>
          <p:nvPr>
            <p:ph type="title"/>
          </p:nvPr>
        </p:nvSpPr>
        <p:spPr/>
        <p:txBody>
          <a:bodyPr/>
          <a:lstStyle/>
          <a:p>
            <a:pPr>
              <a:defRPr/>
            </a:pPr>
            <a:r>
              <a:rPr lang="en-US" altLang="en-US"/>
              <a:t>WHAT IS LOCKOUT/TAGOUT?</a:t>
            </a:r>
          </a:p>
        </p:txBody>
      </p:sp>
      <p:sp>
        <p:nvSpPr>
          <p:cNvPr id="62467" name="Rectangle 3">
            <a:extLst>
              <a:ext uri="{FF2B5EF4-FFF2-40B4-BE49-F238E27FC236}">
                <a16:creationId xmlns:a16="http://schemas.microsoft.com/office/drawing/2014/main" id="{AE2FD9D7-1D23-45B5-BE96-6BD6746BA6F1}"/>
              </a:ext>
            </a:extLst>
          </p:cNvPr>
          <p:cNvSpPr>
            <a:spLocks noGrp="1" noChangeArrowheads="1"/>
          </p:cNvSpPr>
          <p:nvPr>
            <p:ph type="body" idx="1"/>
          </p:nvPr>
        </p:nvSpPr>
        <p:spPr/>
        <p:txBody>
          <a:bodyPr>
            <a:normAutofit fontScale="92500" lnSpcReduction="10000"/>
          </a:bodyPr>
          <a:lstStyle/>
          <a:p>
            <a:pPr>
              <a:defRPr/>
            </a:pPr>
            <a:r>
              <a:rPr lang="en-US" altLang="en-US" b="1" dirty="0"/>
              <a:t>Lockout:</a:t>
            </a:r>
          </a:p>
          <a:p>
            <a:pPr lvl="1">
              <a:defRPr/>
            </a:pPr>
            <a:r>
              <a:rPr lang="en-US" altLang="en-US" b="1" dirty="0"/>
              <a:t>T</a:t>
            </a:r>
            <a:r>
              <a:rPr lang="en-US" altLang="en-US" dirty="0"/>
              <a:t>he placement of a lock device on an energy-isolating device to ensure  the equipment  cannot be operated during equipment maintenance or repair </a:t>
            </a:r>
          </a:p>
          <a:p>
            <a:pPr>
              <a:defRPr/>
            </a:pPr>
            <a:r>
              <a:rPr lang="en-US" altLang="en-US" b="1" dirty="0"/>
              <a:t>Tagout:</a:t>
            </a:r>
          </a:p>
          <a:p>
            <a:pPr lvl="1">
              <a:defRPr/>
            </a:pPr>
            <a:r>
              <a:rPr lang="en-US" altLang="en-US" dirty="0"/>
              <a:t>The placement of a tag device on an energy-isolating device to warn of the danger of operating, and </a:t>
            </a:r>
            <a:r>
              <a:rPr lang="en-US" altLang="en-US" b="1" dirty="0"/>
              <a:t>NOT</a:t>
            </a:r>
            <a:r>
              <a:rPr lang="en-US" altLang="en-US" dirty="0"/>
              <a:t> to start the equipment until the tag is properly removed</a:t>
            </a:r>
          </a:p>
          <a:p>
            <a:pPr lvl="2">
              <a:defRPr/>
            </a:pPr>
            <a:r>
              <a:rPr lang="en-US" altLang="en-US" dirty="0"/>
              <a:t>Note:  Tagout can only be used where the employer can demonstrate the equivalent level of protection as Lockout</a:t>
            </a:r>
          </a:p>
        </p:txBody>
      </p:sp>
    </p:spTree>
    <p:extLst>
      <p:ext uri="{BB962C8B-B14F-4D97-AF65-F5344CB8AC3E}">
        <p14:creationId xmlns:p14="http://schemas.microsoft.com/office/powerpoint/2010/main" val="2657979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9BA883C-9FEB-4A0F-AD27-77813A8E77ED}"/>
              </a:ext>
            </a:extLst>
          </p:cNvPr>
          <p:cNvSpPr>
            <a:spLocks noGrp="1" noChangeArrowheads="1"/>
          </p:cNvSpPr>
          <p:nvPr>
            <p:ph type="title"/>
          </p:nvPr>
        </p:nvSpPr>
        <p:spPr/>
        <p:txBody>
          <a:bodyPr/>
          <a:lstStyle/>
          <a:p>
            <a:pPr>
              <a:defRPr/>
            </a:pPr>
            <a:r>
              <a:rPr lang="en-US" altLang="en-US"/>
              <a:t>Terms and Definitions</a:t>
            </a:r>
          </a:p>
        </p:txBody>
      </p:sp>
      <p:sp>
        <p:nvSpPr>
          <p:cNvPr id="21507" name="Rectangle 3">
            <a:extLst>
              <a:ext uri="{FF2B5EF4-FFF2-40B4-BE49-F238E27FC236}">
                <a16:creationId xmlns:a16="http://schemas.microsoft.com/office/drawing/2014/main" id="{A50766BA-1E61-4721-AC67-CA7BA8A125DB}"/>
              </a:ext>
            </a:extLst>
          </p:cNvPr>
          <p:cNvSpPr>
            <a:spLocks noGrp="1" noChangeArrowheads="1"/>
          </p:cNvSpPr>
          <p:nvPr>
            <p:ph type="body" idx="1"/>
          </p:nvPr>
        </p:nvSpPr>
        <p:spPr/>
        <p:txBody>
          <a:bodyPr/>
          <a:lstStyle/>
          <a:p>
            <a:pPr>
              <a:defRPr/>
            </a:pPr>
            <a:r>
              <a:rPr lang="en-US" altLang="en-US" sz="3600" b="1" dirty="0"/>
              <a:t>AFFECTED EMPLOYEE:</a:t>
            </a:r>
          </a:p>
          <a:p>
            <a:pPr lvl="1">
              <a:defRPr/>
            </a:pPr>
            <a:r>
              <a:rPr lang="en-US" altLang="en-US" dirty="0"/>
              <a:t>One whose job requires them to operate/use  or  be in the area of  machinery or equipment on which service/maintenance is being performed</a:t>
            </a:r>
          </a:p>
          <a:p>
            <a:pPr>
              <a:defRPr/>
            </a:pPr>
            <a:r>
              <a:rPr lang="en-US" altLang="en-US" sz="3600" b="1" dirty="0"/>
              <a:t>AUTHORIZED EMPLOYEE:</a:t>
            </a:r>
          </a:p>
          <a:p>
            <a:pPr lvl="1">
              <a:defRPr/>
            </a:pPr>
            <a:r>
              <a:rPr lang="en-US" altLang="en-US" dirty="0"/>
              <a:t>One who is qualified by training and experience to perform and is responsible for the lockout/tagout of machinery or equipment…</a:t>
            </a:r>
          </a:p>
        </p:txBody>
      </p:sp>
    </p:spTree>
    <p:extLst>
      <p:ext uri="{BB962C8B-B14F-4D97-AF65-F5344CB8AC3E}">
        <p14:creationId xmlns:p14="http://schemas.microsoft.com/office/powerpoint/2010/main" val="2142687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1507">
                                            <p:txEl>
                                              <p:pRg st="0" end="0"/>
                                            </p:txEl>
                                          </p:spTgt>
                                        </p:tgtEl>
                                        <p:attrNameLst>
                                          <p:attrName>style.visibility</p:attrName>
                                        </p:attrNameLst>
                                      </p:cBhvr>
                                      <p:to>
                                        <p:strVal val="hidden"/>
                                      </p:to>
                                    </p:set>
                                  </p:subTnLst>
                                </p:cTn>
                              </p:par>
                              <p:par>
                                <p:cTn id="9" presetID="2" presetClass="entr" presetSubtype="4" fill="hold" grpId="0" nodeType="with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 calcmode="lin" valueType="num">
                                      <p:cBhvr additive="base">
                                        <p:cTn id="11"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07">
                                            <p:txEl>
                                              <p:pRg st="1" end="1"/>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1507">
                                            <p:txEl>
                                              <p:pRg st="1" end="1"/>
                                            </p:txEl>
                                          </p:spTgt>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 calcmode="lin" valueType="num">
                                      <p:cBhvr additive="base">
                                        <p:cTn id="17"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507">
                                            <p:txEl>
                                              <p:pRg st="2" end="2"/>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1507">
                                            <p:txEl>
                                              <p:pRg st="2" end="2"/>
                                            </p:txEl>
                                          </p:spTgt>
                                        </p:tgtEl>
                                        <p:attrNameLst>
                                          <p:attrName>style.visibility</p:attrName>
                                        </p:attrNameLst>
                                      </p:cBhvr>
                                      <p:to>
                                        <p:strVal val="hidden"/>
                                      </p:to>
                                    </p:set>
                                  </p:subTnLst>
                                </p:cTn>
                              </p:par>
                              <p:par>
                                <p:cTn id="19" presetID="2" presetClass="entr" presetSubtype="4" fill="hold" grpId="0" nodeType="withEffect">
                                  <p:stCondLst>
                                    <p:cond delay="0"/>
                                  </p:stCondLst>
                                  <p:childTnLst>
                                    <p:set>
                                      <p:cBhvr>
                                        <p:cTn id="20" dur="1" fill="hold">
                                          <p:stCondLst>
                                            <p:cond delay="0"/>
                                          </p:stCondLst>
                                        </p:cTn>
                                        <p:tgtEl>
                                          <p:spTgt spid="21507">
                                            <p:txEl>
                                              <p:pRg st="3" end="3"/>
                                            </p:txEl>
                                          </p:spTgt>
                                        </p:tgtEl>
                                        <p:attrNameLst>
                                          <p:attrName>style.visibility</p:attrName>
                                        </p:attrNameLst>
                                      </p:cBhvr>
                                      <p:to>
                                        <p:strVal val="visible"/>
                                      </p:to>
                                    </p:set>
                                    <p:anim calcmode="lin" valueType="num">
                                      <p:cBhvr additive="base">
                                        <p:cTn id="21"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507">
                                            <p:txEl>
                                              <p:pRg st="3" end="3"/>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1507">
                                            <p:txEl>
                                              <p:pRg st="3" end="3"/>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0143980-B210-4BD4-8CDD-B3642A15F8CE}"/>
              </a:ext>
            </a:extLst>
          </p:cNvPr>
          <p:cNvSpPr>
            <a:spLocks noGrp="1" noChangeArrowheads="1"/>
          </p:cNvSpPr>
          <p:nvPr>
            <p:ph type="title"/>
          </p:nvPr>
        </p:nvSpPr>
        <p:spPr/>
        <p:txBody>
          <a:bodyPr/>
          <a:lstStyle/>
          <a:p>
            <a:pPr>
              <a:defRPr/>
            </a:pPr>
            <a:r>
              <a:rPr lang="en-US" altLang="en-US"/>
              <a:t>TERMS AND  DEFINITIONS Cont.</a:t>
            </a:r>
          </a:p>
        </p:txBody>
      </p:sp>
      <p:sp>
        <p:nvSpPr>
          <p:cNvPr id="22531" name="Rectangle 3">
            <a:extLst>
              <a:ext uri="{FF2B5EF4-FFF2-40B4-BE49-F238E27FC236}">
                <a16:creationId xmlns:a16="http://schemas.microsoft.com/office/drawing/2014/main" id="{F6AED45F-D044-4638-83AB-FFE47519A500}"/>
              </a:ext>
            </a:extLst>
          </p:cNvPr>
          <p:cNvSpPr>
            <a:spLocks noGrp="1" noChangeArrowheads="1"/>
          </p:cNvSpPr>
          <p:nvPr>
            <p:ph type="body" idx="1"/>
          </p:nvPr>
        </p:nvSpPr>
        <p:spPr/>
        <p:txBody>
          <a:bodyPr/>
          <a:lstStyle/>
          <a:p>
            <a:pPr>
              <a:lnSpc>
                <a:spcPct val="90000"/>
              </a:lnSpc>
              <a:defRPr/>
            </a:pPr>
            <a:r>
              <a:rPr lang="en-US" altLang="en-US" sz="3600" b="1" dirty="0"/>
              <a:t>LOCKOUT DEVICE:</a:t>
            </a:r>
            <a:r>
              <a:rPr lang="en-US" altLang="en-US" dirty="0"/>
              <a:t>  </a:t>
            </a:r>
          </a:p>
          <a:p>
            <a:pPr lvl="1">
              <a:lnSpc>
                <a:spcPct val="90000"/>
              </a:lnSpc>
              <a:defRPr/>
            </a:pPr>
            <a:r>
              <a:rPr lang="en-US" altLang="en-US" dirty="0"/>
              <a:t>A device such as a lock (key or combination) that holds/secures an energy-isolating device, thus preventing an energy source from operating  </a:t>
            </a:r>
          </a:p>
          <a:p>
            <a:pPr>
              <a:lnSpc>
                <a:spcPct val="90000"/>
              </a:lnSpc>
              <a:defRPr/>
            </a:pPr>
            <a:r>
              <a:rPr lang="en-US" altLang="en-US" sz="3600" b="1" dirty="0"/>
              <a:t>TAGOUT DEVICE:</a:t>
            </a:r>
            <a:r>
              <a:rPr lang="en-US" altLang="en-US" dirty="0"/>
              <a:t>  </a:t>
            </a:r>
          </a:p>
          <a:p>
            <a:pPr lvl="1">
              <a:lnSpc>
                <a:spcPct val="90000"/>
              </a:lnSpc>
              <a:defRPr/>
            </a:pPr>
            <a:r>
              <a:rPr lang="en-US" altLang="en-US" dirty="0"/>
              <a:t>A prominent warning device, such as a tag with a means of attachment, which can be securely fastened to an energy-isolating device</a:t>
            </a:r>
          </a:p>
          <a:p>
            <a:pPr>
              <a:lnSpc>
                <a:spcPct val="90000"/>
              </a:lnSpc>
              <a:buFont typeface="Monotype Sorts" pitchFamily="2" charset="2"/>
              <a:buNone/>
              <a:defRPr/>
            </a:pPr>
            <a:endParaRPr lang="en-US" altLang="en-US" dirty="0"/>
          </a:p>
          <a:p>
            <a:pPr>
              <a:lnSpc>
                <a:spcPct val="90000"/>
              </a:lnSpc>
              <a:buFont typeface="Monotype Sorts" pitchFamily="2" charset="2"/>
              <a:buNone/>
              <a:defRPr/>
            </a:pPr>
            <a:endParaRPr lang="en-US" altLang="en-US" dirty="0"/>
          </a:p>
        </p:txBody>
      </p:sp>
    </p:spTree>
    <p:extLst>
      <p:ext uri="{BB962C8B-B14F-4D97-AF65-F5344CB8AC3E}">
        <p14:creationId xmlns:p14="http://schemas.microsoft.com/office/powerpoint/2010/main" val="717446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subTnLst>
                                    <p:set>
                                      <p:cBhvr override="childStyle">
                                        <p:cTn dur="1" fill="hold" display="0" masterRel="nextClick" afterEffect="1"/>
                                        <p:tgtEl>
                                          <p:spTgt spid="22531">
                                            <p:txEl>
                                              <p:pRg st="0" end="0"/>
                                            </p:txEl>
                                          </p:spTgt>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499"/>
                                          </p:stCondLst>
                                        </p:cTn>
                                        <p:tgtEl>
                                          <p:spTgt spid="22531">
                                            <p:txEl>
                                              <p:pRg st="1" end="1"/>
                                            </p:txEl>
                                          </p:spTgt>
                                        </p:tgtEl>
                                        <p:attrNameLst>
                                          <p:attrName>style.visibility</p:attrName>
                                        </p:attrNameLst>
                                      </p:cBhvr>
                                      <p:to>
                                        <p:strVal val="visible"/>
                                      </p:to>
                                    </p:set>
                                  </p:childTnLst>
                                  <p:subTnLst>
                                    <p:set>
                                      <p:cBhvr override="childStyle">
                                        <p:cTn dur="1" fill="hold" display="0" masterRel="nextClick" afterEffect="1"/>
                                        <p:tgtEl>
                                          <p:spTgt spid="22531">
                                            <p:txEl>
                                              <p:pRg st="1" end="1"/>
                                            </p:txEl>
                                          </p:spTgt>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2531">
                                            <p:txEl>
                                              <p:pRg st="2" end="2"/>
                                            </p:txEl>
                                          </p:spTgt>
                                        </p:tgtEl>
                                        <p:attrNameLst>
                                          <p:attrName>style.visibility</p:attrName>
                                        </p:attrNameLst>
                                      </p:cBhvr>
                                      <p:to>
                                        <p:strVal val="visible"/>
                                      </p:to>
                                    </p:set>
                                  </p:childTnLst>
                                  <p:subTnLst>
                                    <p:set>
                                      <p:cBhvr override="childStyle">
                                        <p:cTn dur="1" fill="hold" display="0" masterRel="nextClick" afterEffect="1"/>
                                        <p:tgtEl>
                                          <p:spTgt spid="22531">
                                            <p:txEl>
                                              <p:pRg st="2" end="2"/>
                                            </p:txEl>
                                          </p:spTgt>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499"/>
                                          </p:stCondLst>
                                        </p:cTn>
                                        <p:tgtEl>
                                          <p:spTgt spid="22531">
                                            <p:txEl>
                                              <p:pRg st="3" end="3"/>
                                            </p:txEl>
                                          </p:spTgt>
                                        </p:tgtEl>
                                        <p:attrNameLst>
                                          <p:attrName>style.visibility</p:attrName>
                                        </p:attrNameLst>
                                      </p:cBhvr>
                                      <p:to>
                                        <p:strVal val="visible"/>
                                      </p:to>
                                    </p:set>
                                  </p:childTnLst>
                                  <p:subTnLst>
                                    <p:set>
                                      <p:cBhvr override="childStyle">
                                        <p:cTn dur="1" fill="hold" display="0" masterRel="nextClick" afterEffect="1"/>
                                        <p:tgtEl>
                                          <p:spTgt spid="22531">
                                            <p:txEl>
                                              <p:pRg st="3" end="3"/>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DA42264C-6BD2-4D26-A656-A1D76095FB64}"/>
              </a:ext>
            </a:extLst>
          </p:cNvPr>
          <p:cNvSpPr>
            <a:spLocks noGrp="1" noChangeArrowheads="1"/>
          </p:cNvSpPr>
          <p:nvPr>
            <p:ph type="title"/>
          </p:nvPr>
        </p:nvSpPr>
        <p:spPr/>
        <p:txBody>
          <a:bodyPr/>
          <a:lstStyle/>
          <a:p>
            <a:pPr>
              <a:defRPr/>
            </a:pPr>
            <a:r>
              <a:rPr lang="en-US" altLang="en-US"/>
              <a:t>TERMS AND DEFINITIONS Cont.    </a:t>
            </a:r>
          </a:p>
        </p:txBody>
      </p:sp>
      <p:sp>
        <p:nvSpPr>
          <p:cNvPr id="64515" name="Rectangle 3">
            <a:extLst>
              <a:ext uri="{FF2B5EF4-FFF2-40B4-BE49-F238E27FC236}">
                <a16:creationId xmlns:a16="http://schemas.microsoft.com/office/drawing/2014/main" id="{58DDA8FF-AD1A-404C-ACF4-60F81B2A6DD5}"/>
              </a:ext>
            </a:extLst>
          </p:cNvPr>
          <p:cNvSpPr>
            <a:spLocks noGrp="1" noChangeArrowheads="1"/>
          </p:cNvSpPr>
          <p:nvPr>
            <p:ph type="body" idx="1"/>
          </p:nvPr>
        </p:nvSpPr>
        <p:spPr/>
        <p:txBody>
          <a:bodyPr/>
          <a:lstStyle/>
          <a:p>
            <a:pPr>
              <a:lnSpc>
                <a:spcPct val="90000"/>
              </a:lnSpc>
              <a:defRPr/>
            </a:pPr>
            <a:r>
              <a:rPr lang="en-US" altLang="en-US" sz="2800" b="1" dirty="0"/>
              <a:t>CAPABLE OF BEING LOCKED OUT</a:t>
            </a:r>
            <a:r>
              <a:rPr lang="en-US" altLang="en-US" sz="2400" b="1" dirty="0"/>
              <a:t>:</a:t>
            </a:r>
            <a:r>
              <a:rPr lang="en-US" altLang="en-US" sz="1800" b="1" dirty="0"/>
              <a:t>   </a:t>
            </a:r>
          </a:p>
          <a:p>
            <a:pPr lvl="1">
              <a:lnSpc>
                <a:spcPct val="90000"/>
              </a:lnSpc>
              <a:defRPr/>
            </a:pPr>
            <a:r>
              <a:rPr lang="en-US" altLang="en-US" sz="2200" dirty="0"/>
              <a:t>An energy- isolating device (switch, lever, etc.)  able to be locked out via a hasp or other means,  to which a lock can be affixed</a:t>
            </a:r>
          </a:p>
          <a:p>
            <a:pPr>
              <a:lnSpc>
                <a:spcPct val="90000"/>
              </a:lnSpc>
              <a:defRPr/>
            </a:pPr>
            <a:endParaRPr lang="en-US" altLang="en-US" sz="2400" dirty="0"/>
          </a:p>
          <a:p>
            <a:pPr>
              <a:lnSpc>
                <a:spcPct val="90000"/>
              </a:lnSpc>
              <a:defRPr/>
            </a:pPr>
            <a:r>
              <a:rPr lang="en-US" altLang="en-US" sz="2800" b="1" dirty="0"/>
              <a:t>FULL EMPLOYEE PROTECTION:</a:t>
            </a:r>
            <a:r>
              <a:rPr lang="en-US" altLang="en-US" sz="1800" b="1" dirty="0"/>
              <a:t>  </a:t>
            </a:r>
          </a:p>
          <a:p>
            <a:pPr lvl="1">
              <a:lnSpc>
                <a:spcPct val="90000"/>
              </a:lnSpc>
              <a:defRPr/>
            </a:pPr>
            <a:r>
              <a:rPr lang="en-US" altLang="en-US" sz="2200" dirty="0"/>
              <a:t>When a tagout device is used on an energy-isolating device which is able to be locked out,  it MUST be attached at the SAME location as  the LO device would be, AND demonstrate equivalent level of safety to the lockout program</a:t>
            </a:r>
          </a:p>
        </p:txBody>
      </p:sp>
    </p:spTree>
    <p:extLst>
      <p:ext uri="{BB962C8B-B14F-4D97-AF65-F5344CB8AC3E}">
        <p14:creationId xmlns:p14="http://schemas.microsoft.com/office/powerpoint/2010/main" val="1528938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BB8A2B8-C723-4B6E-918A-02FE38ADE2B6}"/>
              </a:ext>
            </a:extLst>
          </p:cNvPr>
          <p:cNvSpPr>
            <a:spLocks noGrp="1" noChangeArrowheads="1"/>
          </p:cNvSpPr>
          <p:nvPr>
            <p:ph type="title"/>
          </p:nvPr>
        </p:nvSpPr>
        <p:spPr/>
        <p:txBody>
          <a:bodyPr>
            <a:normAutofit fontScale="90000"/>
          </a:bodyPr>
          <a:lstStyle/>
          <a:p>
            <a:pPr>
              <a:defRPr/>
            </a:pPr>
            <a:r>
              <a:rPr lang="en-US" altLang="en-US" sz="4000"/>
              <a:t>ENERGY  CONTROL PROCEDURES</a:t>
            </a:r>
          </a:p>
        </p:txBody>
      </p:sp>
      <p:sp>
        <p:nvSpPr>
          <p:cNvPr id="4099" name="Rectangle 3">
            <a:extLst>
              <a:ext uri="{FF2B5EF4-FFF2-40B4-BE49-F238E27FC236}">
                <a16:creationId xmlns:a16="http://schemas.microsoft.com/office/drawing/2014/main" id="{755D3975-BFD5-4D44-928F-AC2C8085DBC6}"/>
              </a:ext>
            </a:extLst>
          </p:cNvPr>
          <p:cNvSpPr>
            <a:spLocks noGrp="1" noChangeArrowheads="1"/>
          </p:cNvSpPr>
          <p:nvPr>
            <p:ph type="body" idx="1"/>
          </p:nvPr>
        </p:nvSpPr>
        <p:spPr>
          <a:xfrm>
            <a:off x="533400" y="1302827"/>
            <a:ext cx="8610600" cy="3993791"/>
          </a:xfrm>
        </p:spPr>
        <p:txBody>
          <a:bodyPr>
            <a:normAutofit/>
          </a:bodyPr>
          <a:lstStyle/>
          <a:p>
            <a:pPr>
              <a:defRPr/>
            </a:pPr>
            <a:r>
              <a:rPr lang="en-US" altLang="en-US" sz="4000" b="1" dirty="0"/>
              <a:t>MUST BE WRITTEN AND INCLUDE:</a:t>
            </a:r>
          </a:p>
          <a:p>
            <a:pPr lvl="1">
              <a:defRPr/>
            </a:pPr>
            <a:r>
              <a:rPr lang="en-US" altLang="en-US" sz="2800" dirty="0"/>
              <a:t>Scope</a:t>
            </a:r>
          </a:p>
          <a:p>
            <a:pPr lvl="1">
              <a:defRPr/>
            </a:pPr>
            <a:r>
              <a:rPr lang="en-US" altLang="en-US" sz="2800" dirty="0"/>
              <a:t>Purpose</a:t>
            </a:r>
          </a:p>
          <a:p>
            <a:pPr lvl="1">
              <a:defRPr/>
            </a:pPr>
            <a:r>
              <a:rPr lang="en-US" altLang="en-US" sz="2800" dirty="0"/>
              <a:t>Authorization</a:t>
            </a:r>
          </a:p>
        </p:txBody>
      </p:sp>
    </p:spTree>
    <p:extLst>
      <p:ext uri="{BB962C8B-B14F-4D97-AF65-F5344CB8AC3E}">
        <p14:creationId xmlns:p14="http://schemas.microsoft.com/office/powerpoint/2010/main" val="2087830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0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0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D79EFE5-4F73-4A5A-B730-7EBC4B78200E}"/>
              </a:ext>
            </a:extLst>
          </p:cNvPr>
          <p:cNvSpPr>
            <a:spLocks noGrp="1" noChangeArrowheads="1"/>
          </p:cNvSpPr>
          <p:nvPr>
            <p:ph type="title"/>
          </p:nvPr>
        </p:nvSpPr>
        <p:spPr/>
        <p:txBody>
          <a:bodyPr>
            <a:normAutofit fontScale="90000"/>
          </a:bodyPr>
          <a:lstStyle/>
          <a:p>
            <a:pPr>
              <a:defRPr/>
            </a:pPr>
            <a:r>
              <a:rPr lang="en-US" altLang="en-US" sz="4000" dirty="0"/>
              <a:t>ENERGY  CONTROL PROCEDURES</a:t>
            </a:r>
          </a:p>
        </p:txBody>
      </p:sp>
      <p:sp>
        <p:nvSpPr>
          <p:cNvPr id="29699" name="Rectangle 3">
            <a:extLst>
              <a:ext uri="{FF2B5EF4-FFF2-40B4-BE49-F238E27FC236}">
                <a16:creationId xmlns:a16="http://schemas.microsoft.com/office/drawing/2014/main" id="{6759694D-2B59-4870-AFB8-6163FE3F9B49}"/>
              </a:ext>
            </a:extLst>
          </p:cNvPr>
          <p:cNvSpPr>
            <a:spLocks noGrp="1" noChangeArrowheads="1"/>
          </p:cNvSpPr>
          <p:nvPr>
            <p:ph type="body" idx="1"/>
          </p:nvPr>
        </p:nvSpPr>
        <p:spPr>
          <a:xfrm>
            <a:off x="304800" y="1371600"/>
            <a:ext cx="8534400" cy="4114800"/>
          </a:xfrm>
        </p:spPr>
        <p:txBody>
          <a:bodyPr>
            <a:normAutofit/>
          </a:bodyPr>
          <a:lstStyle/>
          <a:p>
            <a:pPr>
              <a:defRPr/>
            </a:pPr>
            <a:r>
              <a:rPr lang="en-US" altLang="en-US" sz="4000" b="1" dirty="0"/>
              <a:t>MUST BE WRITTEN AND INCLUDE:</a:t>
            </a:r>
          </a:p>
          <a:p>
            <a:pPr lvl="1">
              <a:defRPr/>
            </a:pPr>
            <a:r>
              <a:rPr lang="en-US" altLang="en-US" sz="2800" dirty="0"/>
              <a:t>Rules</a:t>
            </a:r>
          </a:p>
          <a:p>
            <a:pPr lvl="1">
              <a:defRPr/>
            </a:pPr>
            <a:r>
              <a:rPr lang="en-US" altLang="en-US" sz="2800" dirty="0"/>
              <a:t>Techniques</a:t>
            </a:r>
          </a:p>
          <a:p>
            <a:pPr lvl="1">
              <a:defRPr/>
            </a:pPr>
            <a:r>
              <a:rPr lang="en-US" altLang="en-US" sz="2800" dirty="0"/>
              <a:t>Enforcement</a:t>
            </a:r>
          </a:p>
          <a:p>
            <a:pPr lvl="1">
              <a:defRPr/>
            </a:pPr>
            <a:endParaRPr lang="en-US" altLang="en-US" sz="2200" b="1" dirty="0"/>
          </a:p>
        </p:txBody>
      </p:sp>
    </p:spTree>
    <p:extLst>
      <p:ext uri="{BB962C8B-B14F-4D97-AF65-F5344CB8AC3E}">
        <p14:creationId xmlns:p14="http://schemas.microsoft.com/office/powerpoint/2010/main" val="99799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5"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1DBDC-EC28-442A-A3A4-07819B5898AA}"/>
              </a:ext>
            </a:extLst>
          </p:cNvPr>
          <p:cNvSpPr>
            <a:spLocks noGrp="1"/>
          </p:cNvSpPr>
          <p:nvPr>
            <p:ph type="title"/>
          </p:nvPr>
        </p:nvSpPr>
        <p:spPr/>
        <p:txBody>
          <a:bodyPr/>
          <a:lstStyle/>
          <a:p>
            <a:pPr algn="ctr"/>
            <a:r>
              <a:rPr lang="en-US" altLang="en-US" dirty="0"/>
              <a:t>ENERGY  CONTROL PROCEDURES</a:t>
            </a:r>
            <a:endParaRPr lang="en-US" dirty="0"/>
          </a:p>
        </p:txBody>
      </p:sp>
      <p:sp>
        <p:nvSpPr>
          <p:cNvPr id="3" name="Content Placeholder 2">
            <a:extLst>
              <a:ext uri="{FF2B5EF4-FFF2-40B4-BE49-F238E27FC236}">
                <a16:creationId xmlns:a16="http://schemas.microsoft.com/office/drawing/2014/main" id="{C9532F6B-FFB8-4603-B5FA-FA10BA6A4E53}"/>
              </a:ext>
            </a:extLst>
          </p:cNvPr>
          <p:cNvSpPr>
            <a:spLocks noGrp="1"/>
          </p:cNvSpPr>
          <p:nvPr>
            <p:ph idx="1"/>
          </p:nvPr>
        </p:nvSpPr>
        <p:spPr/>
        <p:txBody>
          <a:bodyPr/>
          <a:lstStyle/>
          <a:p>
            <a:r>
              <a:rPr lang="en-US" dirty="0"/>
              <a:t>Equipment specific procedures are required for each piece of equipment.  One procedure is sufficient where multiple pieces of the exact same equipment are used. </a:t>
            </a:r>
          </a:p>
        </p:txBody>
      </p:sp>
    </p:spTree>
    <p:extLst>
      <p:ext uri="{BB962C8B-B14F-4D97-AF65-F5344CB8AC3E}">
        <p14:creationId xmlns:p14="http://schemas.microsoft.com/office/powerpoint/2010/main" val="467420154"/>
      </p:ext>
    </p:extLst>
  </p:cSld>
  <p:clrMapOvr>
    <a:masterClrMapping/>
  </p:clrMapOvr>
</p:sld>
</file>

<file path=ppt/theme/theme1.xml><?xml version="1.0" encoding="utf-8"?>
<a:theme xmlns:a="http://schemas.openxmlformats.org/drawingml/2006/main" name="Office Theme">
  <a:themeElements>
    <a:clrScheme name="Custom 4">
      <a:dk1>
        <a:srgbClr val="333333"/>
      </a:dk1>
      <a:lt1>
        <a:sysClr val="window" lastClr="FFFFFF"/>
      </a:lt1>
      <a:dk2>
        <a:srgbClr val="333333"/>
      </a:dk2>
      <a:lt2>
        <a:srgbClr val="CCCCCC"/>
      </a:lt2>
      <a:accent1>
        <a:srgbClr val="FF9900"/>
      </a:accent1>
      <a:accent2>
        <a:srgbClr val="666666"/>
      </a:accent2>
      <a:accent3>
        <a:srgbClr val="33CCFF"/>
      </a:accent3>
      <a:accent4>
        <a:srgbClr val="CCCCCC"/>
      </a:accent4>
      <a:accent5>
        <a:srgbClr val="0099CC"/>
      </a:accent5>
      <a:accent6>
        <a:srgbClr val="FFCC66"/>
      </a:accent6>
      <a:hlink>
        <a:srgbClr val="FF9900"/>
      </a:hlink>
      <a:folHlink>
        <a:srgbClr val="999999"/>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3E7F4FFD13764FB4CCD14E74D3AC65" ma:contentTypeVersion="10" ma:contentTypeDescription="Create a new document." ma:contentTypeScope="" ma:versionID="b9194f97a7582e94119066acf20ca1b8">
  <xsd:schema xmlns:xsd="http://www.w3.org/2001/XMLSchema" xmlns:xs="http://www.w3.org/2001/XMLSchema" xmlns:p="http://schemas.microsoft.com/office/2006/metadata/properties" xmlns:ns2="2aee8f34-2cc8-44e6-8147-0236956943d9" xmlns:ns3="10f05973-0a90-4a17-b02c-b71fd1f2f3e3" targetNamespace="http://schemas.microsoft.com/office/2006/metadata/properties" ma:root="true" ma:fieldsID="adc95dbef6588daa957bf15c0e3714dc" ns2:_="" ns3:_="">
    <xsd:import namespace="2aee8f34-2cc8-44e6-8147-0236956943d9"/>
    <xsd:import namespace="10f05973-0a90-4a17-b02c-b71fd1f2f3e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e8f34-2cc8-44e6-8147-0236956943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f05973-0a90-4a17-b02c-b71fd1f2f3e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703552-B4CF-4BA1-B7CC-488CBD6D6E83}">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2aee8f34-2cc8-44e6-8147-0236956943d9"/>
    <ds:schemaRef ds:uri="http://purl.org/dc/elements/1.1/"/>
    <ds:schemaRef ds:uri="10f05973-0a90-4a17-b02c-b71fd1f2f3e3"/>
    <ds:schemaRef ds:uri="http://www.w3.org/XML/1998/namespace"/>
  </ds:schemaRefs>
</ds:datastoreItem>
</file>

<file path=customXml/itemProps2.xml><?xml version="1.0" encoding="utf-8"?>
<ds:datastoreItem xmlns:ds="http://schemas.openxmlformats.org/officeDocument/2006/customXml" ds:itemID="{20466747-7033-4603-8072-FFD94C7F58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ee8f34-2cc8-44e6-8147-0236956943d9"/>
    <ds:schemaRef ds:uri="10f05973-0a90-4a17-b02c-b71fd1f2f3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E64C37-6ADA-4844-846F-391407515F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2325</TotalTime>
  <Words>697</Words>
  <Application>Microsoft Office PowerPoint</Application>
  <PresentationFormat>On-screen Show (4:3)</PresentationFormat>
  <Paragraphs>81</Paragraphs>
  <Slides>21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Monotype Sorts</vt:lpstr>
      <vt:lpstr>Times New Roman</vt:lpstr>
      <vt:lpstr>Office Theme</vt:lpstr>
      <vt:lpstr>Lock Out Tag Out</vt:lpstr>
      <vt:lpstr>LOCK OUT / TAG OUT</vt:lpstr>
      <vt:lpstr>WHAT IS LOCKOUT/TAGOUT?</vt:lpstr>
      <vt:lpstr>Terms and Definitions</vt:lpstr>
      <vt:lpstr>TERMS AND  DEFINITIONS Cont.</vt:lpstr>
      <vt:lpstr>TERMS AND DEFINITIONS Cont.    </vt:lpstr>
      <vt:lpstr>ENERGY  CONTROL PROCEDURES</vt:lpstr>
      <vt:lpstr>ENERGY  CONTROL PROCEDURES</vt:lpstr>
      <vt:lpstr>ENERGY  CONTROL PROCEDURES</vt:lpstr>
      <vt:lpstr>ENERGY CONTROL PROCEDURES Cont.</vt:lpstr>
      <vt:lpstr>HAZARDOUS ENERGY SOURCES</vt:lpstr>
      <vt:lpstr>Release from Lockout/Tagout</vt:lpstr>
      <vt:lpstr>Release from Lockout/Tagout Cont.</vt:lpstr>
      <vt:lpstr>LOCKOUT/TAGOUT-HARDWARE</vt:lpstr>
      <vt:lpstr>EQUIPMENT INSPECTIONS</vt:lpstr>
      <vt:lpstr>Training &amp; Communication</vt:lpstr>
      <vt:lpstr>PROGRAM  REQUIREMENTS</vt:lpstr>
      <vt:lpstr>LOCKOUT/TAGOUT</vt:lpstr>
      <vt:lpstr>TEST</vt:lpstr>
      <vt:lpstr>                          TEST  CONT.</vt:lpstr>
      <vt:lpstr>QUESTIONS?</vt:lpstr>
    </vt:vector>
  </TitlesOfParts>
  <Company>The Vision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Applegate</dc:creator>
  <cp:lastModifiedBy>Steve Sutherlin</cp:lastModifiedBy>
  <cp:revision>89</cp:revision>
  <dcterms:created xsi:type="dcterms:W3CDTF">2015-10-21T15:51:16Z</dcterms:created>
  <dcterms:modified xsi:type="dcterms:W3CDTF">2019-01-11T19:52:56Z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0x0101005D3E7F4FFD13764FB4CCD14E74D3AC65</vt:lpwstr>
  </property>
</Properties>
</file>